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340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39" r:id="rId10"/>
    <p:sldId id="256" r:id="rId11"/>
    <p:sldId id="257" r:id="rId12"/>
    <p:sldId id="269" r:id="rId13"/>
    <p:sldId id="275" r:id="rId14"/>
    <p:sldId id="274" r:id="rId15"/>
    <p:sldId id="294" r:id="rId16"/>
    <p:sldId id="295" r:id="rId17"/>
    <p:sldId id="296" r:id="rId18"/>
    <p:sldId id="297" r:id="rId19"/>
    <p:sldId id="298" r:id="rId20"/>
    <p:sldId id="299" r:id="rId21"/>
    <p:sldId id="285" r:id="rId22"/>
    <p:sldId id="302" r:id="rId23"/>
    <p:sldId id="288" r:id="rId24"/>
    <p:sldId id="287" r:id="rId25"/>
    <p:sldId id="280" r:id="rId26"/>
    <p:sldId id="286" r:id="rId27"/>
    <p:sldId id="277" r:id="rId28"/>
    <p:sldId id="303" r:id="rId29"/>
    <p:sldId id="270" r:id="rId30"/>
    <p:sldId id="272" r:id="rId31"/>
    <p:sldId id="278" r:id="rId32"/>
    <p:sldId id="284" r:id="rId33"/>
    <p:sldId id="279" r:id="rId34"/>
    <p:sldId id="283" r:id="rId35"/>
    <p:sldId id="282" r:id="rId36"/>
    <p:sldId id="292" r:id="rId37"/>
    <p:sldId id="304" r:id="rId38"/>
    <p:sldId id="291" r:id="rId39"/>
    <p:sldId id="290" r:id="rId40"/>
    <p:sldId id="289" r:id="rId41"/>
    <p:sldId id="301" r:id="rId42"/>
    <p:sldId id="341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42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43" r:id="rId7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79F81-24F2-4860-B378-E4A488FE7E6B}" type="doc">
      <dgm:prSet loTypeId="urn:microsoft.com/office/officeart/2005/8/layout/bProcess3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zh-CN" altLang="en-US"/>
        </a:p>
      </dgm:t>
    </dgm:pt>
    <dgm:pt modelId="{D269462D-A819-4527-8A94-3DC10BD7E0D6}">
      <dgm:prSet phldrT="[文本]" custT="1"/>
      <dgm:spPr/>
      <dgm:t>
        <a:bodyPr/>
        <a:lstStyle/>
        <a:p>
          <a:r>
            <a:rPr lang="zh-CN" altLang="en-US" sz="3600" b="1" dirty="0" smtClean="0"/>
            <a:t>确定主题</a:t>
          </a:r>
          <a:endParaRPr lang="zh-CN" altLang="en-US" sz="3600" b="1" dirty="0"/>
        </a:p>
      </dgm:t>
    </dgm:pt>
    <dgm:pt modelId="{29FBF722-EFB5-4054-957E-266F4BC12162}" type="parTrans" cxnId="{D36970CA-B2AE-4965-A486-6E5364D5387A}">
      <dgm:prSet/>
      <dgm:spPr/>
      <dgm:t>
        <a:bodyPr/>
        <a:lstStyle/>
        <a:p>
          <a:endParaRPr lang="zh-CN" altLang="en-US"/>
        </a:p>
      </dgm:t>
    </dgm:pt>
    <dgm:pt modelId="{DAFC8B0F-0716-4ECC-8F28-933EED45C767}" type="sibTrans" cxnId="{D36970CA-B2AE-4965-A486-6E5364D5387A}">
      <dgm:prSet/>
      <dgm:spPr/>
      <dgm:t>
        <a:bodyPr/>
        <a:lstStyle/>
        <a:p>
          <a:endParaRPr lang="zh-CN" altLang="en-US"/>
        </a:p>
      </dgm:t>
    </dgm:pt>
    <dgm:pt modelId="{82AEC9CA-48EE-4049-A79B-A4235E51C72C}">
      <dgm:prSet phldrT="[文本]" custT="1"/>
      <dgm:spPr/>
      <dgm:t>
        <a:bodyPr/>
        <a:lstStyle/>
        <a:p>
          <a:r>
            <a:rPr lang="zh-CN" altLang="en-US" sz="3600" b="1" dirty="0" smtClean="0"/>
            <a:t>整理资料</a:t>
          </a:r>
          <a:endParaRPr lang="zh-CN" altLang="en-US" sz="3600" b="1" dirty="0"/>
        </a:p>
      </dgm:t>
    </dgm:pt>
    <dgm:pt modelId="{8725E91D-FCCB-4785-A22F-1364F94673C6}" type="parTrans" cxnId="{4419AE4A-364F-4EA8-B3EC-B72C4BFF9D2C}">
      <dgm:prSet/>
      <dgm:spPr/>
      <dgm:t>
        <a:bodyPr/>
        <a:lstStyle/>
        <a:p>
          <a:endParaRPr lang="zh-CN" altLang="en-US"/>
        </a:p>
      </dgm:t>
    </dgm:pt>
    <dgm:pt modelId="{24FC73CC-98BD-4519-AB62-C5CB1A97A4E4}" type="sibTrans" cxnId="{4419AE4A-364F-4EA8-B3EC-B72C4BFF9D2C}">
      <dgm:prSet/>
      <dgm:spPr/>
      <dgm:t>
        <a:bodyPr/>
        <a:lstStyle/>
        <a:p>
          <a:endParaRPr lang="zh-CN" altLang="en-US"/>
        </a:p>
      </dgm:t>
    </dgm:pt>
    <dgm:pt modelId="{F704503D-DD1D-4896-BF5F-E8F650A3A2DE}">
      <dgm:prSet phldrT="[文本]" custT="1"/>
      <dgm:spPr/>
      <dgm:t>
        <a:bodyPr/>
        <a:lstStyle/>
        <a:p>
          <a:r>
            <a:rPr lang="zh-CN" altLang="en-US" sz="3600" b="1" dirty="0" smtClean="0"/>
            <a:t>起草报告</a:t>
          </a:r>
          <a:endParaRPr lang="zh-CN" altLang="en-US" sz="3600" b="1" dirty="0"/>
        </a:p>
      </dgm:t>
    </dgm:pt>
    <dgm:pt modelId="{53349E84-8AF8-4BB7-9CD1-CB12F30BB0D3}" type="parTrans" cxnId="{979E20FB-FD45-40E8-A474-3985C21748FF}">
      <dgm:prSet/>
      <dgm:spPr/>
      <dgm:t>
        <a:bodyPr/>
        <a:lstStyle/>
        <a:p>
          <a:endParaRPr lang="zh-CN" altLang="en-US"/>
        </a:p>
      </dgm:t>
    </dgm:pt>
    <dgm:pt modelId="{CCC0D5E2-75BF-49DE-873E-B26EB795C9CE}" type="sibTrans" cxnId="{979E20FB-FD45-40E8-A474-3985C21748FF}">
      <dgm:prSet/>
      <dgm:spPr/>
      <dgm:t>
        <a:bodyPr/>
        <a:lstStyle/>
        <a:p>
          <a:endParaRPr lang="zh-CN" altLang="en-US"/>
        </a:p>
      </dgm:t>
    </dgm:pt>
    <dgm:pt modelId="{A305CD05-FF5F-45AC-B934-4E665B4A71AC}">
      <dgm:prSet phldrT="[文本]" custT="1"/>
      <dgm:spPr/>
      <dgm:t>
        <a:bodyPr/>
        <a:lstStyle/>
        <a:p>
          <a:r>
            <a:rPr lang="zh-CN" altLang="en-US" sz="3600" b="1" dirty="0" smtClean="0"/>
            <a:t>修改定稿</a:t>
          </a:r>
          <a:endParaRPr lang="zh-CN" altLang="en-US" sz="3600" b="1" dirty="0"/>
        </a:p>
      </dgm:t>
    </dgm:pt>
    <dgm:pt modelId="{54C2D404-2F10-4D61-9907-836D96AF5EC6}" type="parTrans" cxnId="{30E4F822-54ED-48E4-B514-5A7DF0F8605D}">
      <dgm:prSet/>
      <dgm:spPr/>
      <dgm:t>
        <a:bodyPr/>
        <a:lstStyle/>
        <a:p>
          <a:endParaRPr lang="zh-CN" altLang="en-US"/>
        </a:p>
      </dgm:t>
    </dgm:pt>
    <dgm:pt modelId="{6CFC4198-874A-40CB-807E-FF36D238ADEF}" type="sibTrans" cxnId="{30E4F822-54ED-48E4-B514-5A7DF0F8605D}">
      <dgm:prSet/>
      <dgm:spPr/>
      <dgm:t>
        <a:bodyPr/>
        <a:lstStyle/>
        <a:p>
          <a:endParaRPr lang="zh-CN" altLang="en-US"/>
        </a:p>
      </dgm:t>
    </dgm:pt>
    <dgm:pt modelId="{22E6AB63-E4D0-41BA-A5E2-CAB1A9AAE56F}">
      <dgm:prSet phldrT="[文本]" custT="1"/>
      <dgm:spPr/>
      <dgm:t>
        <a:bodyPr/>
        <a:lstStyle/>
        <a:p>
          <a:r>
            <a:rPr lang="zh-CN" altLang="en-US" sz="3600" b="1" dirty="0" smtClean="0"/>
            <a:t>拟定提纲</a:t>
          </a:r>
          <a:endParaRPr lang="zh-CN" altLang="en-US" sz="3600" b="1" dirty="0"/>
        </a:p>
      </dgm:t>
    </dgm:pt>
    <dgm:pt modelId="{3082C0C2-7BC4-478F-B27E-7052F6839084}" type="parTrans" cxnId="{C578E648-2B32-4BB6-883D-35E2A8D2B12D}">
      <dgm:prSet/>
      <dgm:spPr/>
      <dgm:t>
        <a:bodyPr/>
        <a:lstStyle/>
        <a:p>
          <a:endParaRPr lang="zh-CN" altLang="en-US"/>
        </a:p>
      </dgm:t>
    </dgm:pt>
    <dgm:pt modelId="{84B22507-AFD6-4260-8CFF-9EC4CBDE29B9}" type="sibTrans" cxnId="{C578E648-2B32-4BB6-883D-35E2A8D2B12D}">
      <dgm:prSet/>
      <dgm:spPr/>
      <dgm:t>
        <a:bodyPr/>
        <a:lstStyle/>
        <a:p>
          <a:endParaRPr lang="zh-CN" altLang="en-US"/>
        </a:p>
      </dgm:t>
    </dgm:pt>
    <dgm:pt modelId="{FAA8082A-87A5-421F-87DF-D9018B937A28}" type="pres">
      <dgm:prSet presAssocID="{56879F81-24F2-4860-B378-E4A488FE7E6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F777F1E-C937-450D-B888-DD9165974B42}" type="pres">
      <dgm:prSet presAssocID="{D269462D-A819-4527-8A94-3DC10BD7E0D6}" presName="node" presStyleLbl="node1" presStyleIdx="0" presStyleCnt="5" custScaleX="11211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AFA8925-D67F-46E2-8C6D-D749D9456615}" type="pres">
      <dgm:prSet presAssocID="{DAFC8B0F-0716-4ECC-8F28-933EED45C767}" presName="sibTrans" presStyleLbl="sibTrans1D1" presStyleIdx="0" presStyleCnt="4"/>
      <dgm:spPr/>
      <dgm:t>
        <a:bodyPr/>
        <a:lstStyle/>
        <a:p>
          <a:endParaRPr lang="zh-CN" altLang="en-US"/>
        </a:p>
      </dgm:t>
    </dgm:pt>
    <dgm:pt modelId="{4788154B-9CA9-4E1B-9955-4D0186D691C6}" type="pres">
      <dgm:prSet presAssocID="{DAFC8B0F-0716-4ECC-8F28-933EED45C767}" presName="connectorText" presStyleLbl="sibTrans1D1" presStyleIdx="0" presStyleCnt="4"/>
      <dgm:spPr/>
      <dgm:t>
        <a:bodyPr/>
        <a:lstStyle/>
        <a:p>
          <a:endParaRPr lang="zh-CN" altLang="en-US"/>
        </a:p>
      </dgm:t>
    </dgm:pt>
    <dgm:pt modelId="{A1473647-CAA3-4431-890E-92DF6F496C41}" type="pres">
      <dgm:prSet presAssocID="{82AEC9CA-48EE-4049-A79B-A4235E51C72C}" presName="node" presStyleLbl="node1" presStyleIdx="1" presStyleCnt="5" custScaleX="1155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74A2E2-AEAA-40C9-94F1-A770493972AD}" type="pres">
      <dgm:prSet presAssocID="{24FC73CC-98BD-4519-AB62-C5CB1A97A4E4}" presName="sibTrans" presStyleLbl="sibTrans1D1" presStyleIdx="1" presStyleCnt="4"/>
      <dgm:spPr/>
      <dgm:t>
        <a:bodyPr/>
        <a:lstStyle/>
        <a:p>
          <a:endParaRPr lang="zh-CN" altLang="en-US"/>
        </a:p>
      </dgm:t>
    </dgm:pt>
    <dgm:pt modelId="{C38EB04D-DCDB-44ED-A559-DC275834CCCD}" type="pres">
      <dgm:prSet presAssocID="{24FC73CC-98BD-4519-AB62-C5CB1A97A4E4}" presName="connectorText" presStyleLbl="sibTrans1D1" presStyleIdx="1" presStyleCnt="4"/>
      <dgm:spPr/>
      <dgm:t>
        <a:bodyPr/>
        <a:lstStyle/>
        <a:p>
          <a:endParaRPr lang="zh-CN" altLang="en-US"/>
        </a:p>
      </dgm:t>
    </dgm:pt>
    <dgm:pt modelId="{EDC89C4E-CFD4-4FBB-9BBD-F977583D703D}" type="pres">
      <dgm:prSet presAssocID="{22E6AB63-E4D0-41BA-A5E2-CAB1A9AAE56F}" presName="node" presStyleLbl="node1" presStyleIdx="2" presStyleCnt="5" custScaleX="1086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6EACFC-7027-4B13-BAA2-3213625A66EF}" type="pres">
      <dgm:prSet presAssocID="{84B22507-AFD6-4260-8CFF-9EC4CBDE29B9}" presName="sibTrans" presStyleLbl="sibTrans1D1" presStyleIdx="2" presStyleCnt="4"/>
      <dgm:spPr/>
      <dgm:t>
        <a:bodyPr/>
        <a:lstStyle/>
        <a:p>
          <a:endParaRPr lang="zh-CN" altLang="en-US"/>
        </a:p>
      </dgm:t>
    </dgm:pt>
    <dgm:pt modelId="{9E5CA3C6-6DD1-46FF-ABDE-BC3DF1C573F7}" type="pres">
      <dgm:prSet presAssocID="{84B22507-AFD6-4260-8CFF-9EC4CBDE29B9}" presName="connectorText" presStyleLbl="sibTrans1D1" presStyleIdx="2" presStyleCnt="4"/>
      <dgm:spPr/>
      <dgm:t>
        <a:bodyPr/>
        <a:lstStyle/>
        <a:p>
          <a:endParaRPr lang="zh-CN" altLang="en-US"/>
        </a:p>
      </dgm:t>
    </dgm:pt>
    <dgm:pt modelId="{19DAA82B-A069-4568-BBF3-5BC94DC912CE}" type="pres">
      <dgm:prSet presAssocID="{F704503D-DD1D-4896-BF5F-E8F650A3A2DE}" presName="node" presStyleLbl="node1" presStyleIdx="3" presStyleCnt="5" custScaleX="12265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F066CC-3A11-454B-9F3A-3629D1E134EE}" type="pres">
      <dgm:prSet presAssocID="{CCC0D5E2-75BF-49DE-873E-B26EB795C9CE}" presName="sibTrans" presStyleLbl="sibTrans1D1" presStyleIdx="3" presStyleCnt="4"/>
      <dgm:spPr/>
      <dgm:t>
        <a:bodyPr/>
        <a:lstStyle/>
        <a:p>
          <a:endParaRPr lang="zh-CN" altLang="en-US"/>
        </a:p>
      </dgm:t>
    </dgm:pt>
    <dgm:pt modelId="{1C375360-E727-45A0-BF29-03A15E292315}" type="pres">
      <dgm:prSet presAssocID="{CCC0D5E2-75BF-49DE-873E-B26EB795C9CE}" presName="connectorText" presStyleLbl="sibTrans1D1" presStyleIdx="3" presStyleCnt="4"/>
      <dgm:spPr/>
      <dgm:t>
        <a:bodyPr/>
        <a:lstStyle/>
        <a:p>
          <a:endParaRPr lang="zh-CN" altLang="en-US"/>
        </a:p>
      </dgm:t>
    </dgm:pt>
    <dgm:pt modelId="{93B34B2D-6050-4E46-B063-263E67EF7D44}" type="pres">
      <dgm:prSet presAssocID="{A305CD05-FF5F-45AC-B934-4E665B4A71AC}" presName="node" presStyleLbl="node1" presStyleIdx="4" presStyleCnt="5" custScaleX="11068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36970CA-B2AE-4965-A486-6E5364D5387A}" srcId="{56879F81-24F2-4860-B378-E4A488FE7E6B}" destId="{D269462D-A819-4527-8A94-3DC10BD7E0D6}" srcOrd="0" destOrd="0" parTransId="{29FBF722-EFB5-4054-957E-266F4BC12162}" sibTransId="{DAFC8B0F-0716-4ECC-8F28-933EED45C767}"/>
    <dgm:cxn modelId="{9065B5DA-BA25-4DEC-A380-28D50C1F05F0}" type="presOf" srcId="{D269462D-A819-4527-8A94-3DC10BD7E0D6}" destId="{8F777F1E-C937-450D-B888-DD9165974B42}" srcOrd="0" destOrd="0" presId="urn:microsoft.com/office/officeart/2005/8/layout/bProcess3"/>
    <dgm:cxn modelId="{4419AE4A-364F-4EA8-B3EC-B72C4BFF9D2C}" srcId="{56879F81-24F2-4860-B378-E4A488FE7E6B}" destId="{82AEC9CA-48EE-4049-A79B-A4235E51C72C}" srcOrd="1" destOrd="0" parTransId="{8725E91D-FCCB-4785-A22F-1364F94673C6}" sibTransId="{24FC73CC-98BD-4519-AB62-C5CB1A97A4E4}"/>
    <dgm:cxn modelId="{0C72B86D-D3D6-40B3-AF67-5BECE52357CA}" type="presOf" srcId="{24FC73CC-98BD-4519-AB62-C5CB1A97A4E4}" destId="{5774A2E2-AEAA-40C9-94F1-A770493972AD}" srcOrd="0" destOrd="0" presId="urn:microsoft.com/office/officeart/2005/8/layout/bProcess3"/>
    <dgm:cxn modelId="{5D532E2F-B551-46EA-801A-BE285170336E}" type="presOf" srcId="{A305CD05-FF5F-45AC-B934-4E665B4A71AC}" destId="{93B34B2D-6050-4E46-B063-263E67EF7D44}" srcOrd="0" destOrd="0" presId="urn:microsoft.com/office/officeart/2005/8/layout/bProcess3"/>
    <dgm:cxn modelId="{C578E648-2B32-4BB6-883D-35E2A8D2B12D}" srcId="{56879F81-24F2-4860-B378-E4A488FE7E6B}" destId="{22E6AB63-E4D0-41BA-A5E2-CAB1A9AAE56F}" srcOrd="2" destOrd="0" parTransId="{3082C0C2-7BC4-478F-B27E-7052F6839084}" sibTransId="{84B22507-AFD6-4260-8CFF-9EC4CBDE29B9}"/>
    <dgm:cxn modelId="{EFE9089E-021B-4B73-8011-74D624A86017}" type="presOf" srcId="{F704503D-DD1D-4896-BF5F-E8F650A3A2DE}" destId="{19DAA82B-A069-4568-BBF3-5BC94DC912CE}" srcOrd="0" destOrd="0" presId="urn:microsoft.com/office/officeart/2005/8/layout/bProcess3"/>
    <dgm:cxn modelId="{30E4F822-54ED-48E4-B514-5A7DF0F8605D}" srcId="{56879F81-24F2-4860-B378-E4A488FE7E6B}" destId="{A305CD05-FF5F-45AC-B934-4E665B4A71AC}" srcOrd="4" destOrd="0" parTransId="{54C2D404-2F10-4D61-9907-836D96AF5EC6}" sibTransId="{6CFC4198-874A-40CB-807E-FF36D238ADEF}"/>
    <dgm:cxn modelId="{36828A52-D5EF-4FDD-A7CD-F868632EFA1A}" type="presOf" srcId="{82AEC9CA-48EE-4049-A79B-A4235E51C72C}" destId="{A1473647-CAA3-4431-890E-92DF6F496C41}" srcOrd="0" destOrd="0" presId="urn:microsoft.com/office/officeart/2005/8/layout/bProcess3"/>
    <dgm:cxn modelId="{7C10DFC3-BBBC-4477-B8D1-EDA0D674CD96}" type="presOf" srcId="{DAFC8B0F-0716-4ECC-8F28-933EED45C767}" destId="{6AFA8925-D67F-46E2-8C6D-D749D9456615}" srcOrd="0" destOrd="0" presId="urn:microsoft.com/office/officeart/2005/8/layout/bProcess3"/>
    <dgm:cxn modelId="{236F7AC1-C54B-4361-9BD7-74A997540FD3}" type="presOf" srcId="{CCC0D5E2-75BF-49DE-873E-B26EB795C9CE}" destId="{9BF066CC-3A11-454B-9F3A-3629D1E134EE}" srcOrd="0" destOrd="0" presId="urn:microsoft.com/office/officeart/2005/8/layout/bProcess3"/>
    <dgm:cxn modelId="{BCD94092-CDCE-4C27-A0EB-B8E5779B309D}" type="presOf" srcId="{84B22507-AFD6-4260-8CFF-9EC4CBDE29B9}" destId="{E26EACFC-7027-4B13-BAA2-3213625A66EF}" srcOrd="0" destOrd="0" presId="urn:microsoft.com/office/officeart/2005/8/layout/bProcess3"/>
    <dgm:cxn modelId="{8E8E1D8E-5EFB-4753-87CA-DA7DCB65CAF7}" type="presOf" srcId="{CCC0D5E2-75BF-49DE-873E-B26EB795C9CE}" destId="{1C375360-E727-45A0-BF29-03A15E292315}" srcOrd="1" destOrd="0" presId="urn:microsoft.com/office/officeart/2005/8/layout/bProcess3"/>
    <dgm:cxn modelId="{B570E449-99C0-4D15-9D61-800F267A22D7}" type="presOf" srcId="{DAFC8B0F-0716-4ECC-8F28-933EED45C767}" destId="{4788154B-9CA9-4E1B-9955-4D0186D691C6}" srcOrd="1" destOrd="0" presId="urn:microsoft.com/office/officeart/2005/8/layout/bProcess3"/>
    <dgm:cxn modelId="{C6F43A4A-46A4-40B6-BA1C-A52B39FB7927}" type="presOf" srcId="{84B22507-AFD6-4260-8CFF-9EC4CBDE29B9}" destId="{9E5CA3C6-6DD1-46FF-ABDE-BC3DF1C573F7}" srcOrd="1" destOrd="0" presId="urn:microsoft.com/office/officeart/2005/8/layout/bProcess3"/>
    <dgm:cxn modelId="{D94EDE65-045C-47D6-9441-B2704B35735D}" type="presOf" srcId="{24FC73CC-98BD-4519-AB62-C5CB1A97A4E4}" destId="{C38EB04D-DCDB-44ED-A559-DC275834CCCD}" srcOrd="1" destOrd="0" presId="urn:microsoft.com/office/officeart/2005/8/layout/bProcess3"/>
    <dgm:cxn modelId="{27A8477B-EF32-41FA-BACF-EB4F9735F388}" type="presOf" srcId="{56879F81-24F2-4860-B378-E4A488FE7E6B}" destId="{FAA8082A-87A5-421F-87DF-D9018B937A28}" srcOrd="0" destOrd="0" presId="urn:microsoft.com/office/officeart/2005/8/layout/bProcess3"/>
    <dgm:cxn modelId="{979E20FB-FD45-40E8-A474-3985C21748FF}" srcId="{56879F81-24F2-4860-B378-E4A488FE7E6B}" destId="{F704503D-DD1D-4896-BF5F-E8F650A3A2DE}" srcOrd="3" destOrd="0" parTransId="{53349E84-8AF8-4BB7-9CD1-CB12F30BB0D3}" sibTransId="{CCC0D5E2-75BF-49DE-873E-B26EB795C9CE}"/>
    <dgm:cxn modelId="{95594BFE-B4DA-4EC1-8A1A-70BDC15A7440}" type="presOf" srcId="{22E6AB63-E4D0-41BA-A5E2-CAB1A9AAE56F}" destId="{EDC89C4E-CFD4-4FBB-9BBD-F977583D703D}" srcOrd="0" destOrd="0" presId="urn:microsoft.com/office/officeart/2005/8/layout/bProcess3"/>
    <dgm:cxn modelId="{B2E42800-BF54-47ED-9C0E-26CD107905C6}" type="presParOf" srcId="{FAA8082A-87A5-421F-87DF-D9018B937A28}" destId="{8F777F1E-C937-450D-B888-DD9165974B42}" srcOrd="0" destOrd="0" presId="urn:microsoft.com/office/officeart/2005/8/layout/bProcess3"/>
    <dgm:cxn modelId="{F34F2055-7909-4E34-800C-4B4A2FAFA5E6}" type="presParOf" srcId="{FAA8082A-87A5-421F-87DF-D9018B937A28}" destId="{6AFA8925-D67F-46E2-8C6D-D749D9456615}" srcOrd="1" destOrd="0" presId="urn:microsoft.com/office/officeart/2005/8/layout/bProcess3"/>
    <dgm:cxn modelId="{68A52448-13E0-41D3-8591-E26B0D6012D9}" type="presParOf" srcId="{6AFA8925-D67F-46E2-8C6D-D749D9456615}" destId="{4788154B-9CA9-4E1B-9955-4D0186D691C6}" srcOrd="0" destOrd="0" presId="urn:microsoft.com/office/officeart/2005/8/layout/bProcess3"/>
    <dgm:cxn modelId="{2CD7020C-ECD5-459D-ACCF-5EA0A4B32BB4}" type="presParOf" srcId="{FAA8082A-87A5-421F-87DF-D9018B937A28}" destId="{A1473647-CAA3-4431-890E-92DF6F496C41}" srcOrd="2" destOrd="0" presId="urn:microsoft.com/office/officeart/2005/8/layout/bProcess3"/>
    <dgm:cxn modelId="{CA9CF722-9A6E-4C64-8115-A31B53C7864D}" type="presParOf" srcId="{FAA8082A-87A5-421F-87DF-D9018B937A28}" destId="{5774A2E2-AEAA-40C9-94F1-A770493972AD}" srcOrd="3" destOrd="0" presId="urn:microsoft.com/office/officeart/2005/8/layout/bProcess3"/>
    <dgm:cxn modelId="{21E4D2D2-C634-4618-A16E-E365C1BAE532}" type="presParOf" srcId="{5774A2E2-AEAA-40C9-94F1-A770493972AD}" destId="{C38EB04D-DCDB-44ED-A559-DC275834CCCD}" srcOrd="0" destOrd="0" presId="urn:microsoft.com/office/officeart/2005/8/layout/bProcess3"/>
    <dgm:cxn modelId="{872A5FA3-6764-4360-BE4F-FD5BF7CACAD8}" type="presParOf" srcId="{FAA8082A-87A5-421F-87DF-D9018B937A28}" destId="{EDC89C4E-CFD4-4FBB-9BBD-F977583D703D}" srcOrd="4" destOrd="0" presId="urn:microsoft.com/office/officeart/2005/8/layout/bProcess3"/>
    <dgm:cxn modelId="{FD5DFBDB-4AF4-4A35-A599-C43D367260A4}" type="presParOf" srcId="{FAA8082A-87A5-421F-87DF-D9018B937A28}" destId="{E26EACFC-7027-4B13-BAA2-3213625A66EF}" srcOrd="5" destOrd="0" presId="urn:microsoft.com/office/officeart/2005/8/layout/bProcess3"/>
    <dgm:cxn modelId="{068383DD-65D8-49DE-A554-3E7DFECF41B5}" type="presParOf" srcId="{E26EACFC-7027-4B13-BAA2-3213625A66EF}" destId="{9E5CA3C6-6DD1-46FF-ABDE-BC3DF1C573F7}" srcOrd="0" destOrd="0" presId="urn:microsoft.com/office/officeart/2005/8/layout/bProcess3"/>
    <dgm:cxn modelId="{6B3705A9-E8F7-4424-B205-C5A05B91A289}" type="presParOf" srcId="{FAA8082A-87A5-421F-87DF-D9018B937A28}" destId="{19DAA82B-A069-4568-BBF3-5BC94DC912CE}" srcOrd="6" destOrd="0" presId="urn:microsoft.com/office/officeart/2005/8/layout/bProcess3"/>
    <dgm:cxn modelId="{31DD134B-382F-42AA-AA10-CAC85D3FD9BF}" type="presParOf" srcId="{FAA8082A-87A5-421F-87DF-D9018B937A28}" destId="{9BF066CC-3A11-454B-9F3A-3629D1E134EE}" srcOrd="7" destOrd="0" presId="urn:microsoft.com/office/officeart/2005/8/layout/bProcess3"/>
    <dgm:cxn modelId="{94E595C2-B76A-445C-B773-8F0B905D3D3F}" type="presParOf" srcId="{9BF066CC-3A11-454B-9F3A-3629D1E134EE}" destId="{1C375360-E727-45A0-BF29-03A15E292315}" srcOrd="0" destOrd="0" presId="urn:microsoft.com/office/officeart/2005/8/layout/bProcess3"/>
    <dgm:cxn modelId="{EE9400BD-629F-46AC-A185-E586CCDECD5F}" type="presParOf" srcId="{FAA8082A-87A5-421F-87DF-D9018B937A28}" destId="{93B34B2D-6050-4E46-B063-263E67EF7D44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EADEB6-89DC-47EF-A236-EB5F7CA7C43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F355D81-5F13-4507-9312-37DF385BA795}">
      <dgm:prSet phldrT="[文本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accent2">
            <a:lumMod val="60000"/>
            <a:lumOff val="4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zh-CN" altLang="en-US" sz="2400" b="1" dirty="0" smtClean="0">
              <a:solidFill>
                <a:schemeClr val="tx1"/>
              </a:solidFill>
            </a:rPr>
            <a:t>勾搭研究生</a:t>
          </a:r>
          <a:endParaRPr lang="zh-CN" altLang="en-US" sz="2400" b="1" dirty="0">
            <a:solidFill>
              <a:schemeClr val="tx1"/>
            </a:solidFill>
          </a:endParaRPr>
        </a:p>
      </dgm:t>
    </dgm:pt>
    <dgm:pt modelId="{16FB7BD7-2075-4188-B6E8-47EC06CFBADD}" type="parTrans" cxnId="{57DA0CEF-2CF7-4D79-8070-0B078BB5030C}">
      <dgm:prSet/>
      <dgm:spPr/>
      <dgm:t>
        <a:bodyPr/>
        <a:lstStyle/>
        <a:p>
          <a:endParaRPr lang="zh-CN" altLang="en-US"/>
        </a:p>
      </dgm:t>
    </dgm:pt>
    <dgm:pt modelId="{26FD3773-AA50-45A1-BFED-2CAD9187744A}" type="sibTrans" cxnId="{57DA0CEF-2CF7-4D79-8070-0B078BB5030C}">
      <dgm:prSet/>
      <dgm:spPr/>
      <dgm:t>
        <a:bodyPr/>
        <a:lstStyle/>
        <a:p>
          <a:endParaRPr lang="zh-CN" altLang="en-US"/>
        </a:p>
      </dgm:t>
    </dgm:pt>
    <dgm:pt modelId="{3EE4EE15-E933-4A12-A748-5BAE5111657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accent2">
            <a:lumMod val="60000"/>
            <a:lumOff val="40000"/>
          </a:schemeClr>
        </a:solidFill>
        <a:ln>
          <a:solidFill>
            <a:srgbClr val="F0F0F0"/>
          </a:solidFill>
        </a:ln>
      </dgm:spPr>
      <dgm:t>
        <a:bodyPr/>
        <a:lstStyle/>
        <a:p>
          <a:r>
            <a:rPr lang="zh-CN" altLang="en-US" sz="2000" b="1" dirty="0" smtClean="0">
              <a:solidFill>
                <a:schemeClr val="tx1"/>
              </a:solidFill>
              <a:latin typeface="+mn-ea"/>
              <a:ea typeface="+mn-ea"/>
            </a:rPr>
            <a:t>以“老乡”概念为纽带，寻找志同道合的队友</a:t>
          </a:r>
          <a:endParaRPr lang="zh-CN" altLang="en-US" sz="20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5E40941C-488E-436F-BD88-BEBDE6CCF2B6}" type="parTrans" cxnId="{2546B356-0732-47DD-9A28-0D7A61AF24FB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EC47E22-C644-48F2-8792-6C918C3CCECE}" type="sibTrans" cxnId="{2546B356-0732-47DD-9A28-0D7A61AF24FB}">
      <dgm:prSet/>
      <dgm:spPr/>
      <dgm:t>
        <a:bodyPr/>
        <a:lstStyle/>
        <a:p>
          <a:endParaRPr lang="zh-CN" altLang="en-US"/>
        </a:p>
      </dgm:t>
    </dgm:pt>
    <dgm:pt modelId="{482592E8-54A1-4F63-B119-6BE90D500DFF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CN" altLang="en-US" sz="2000" b="1" dirty="0" smtClean="0">
              <a:solidFill>
                <a:schemeClr val="tx1"/>
              </a:solidFill>
              <a:latin typeface="+mn-ea"/>
              <a:ea typeface="+mn-ea"/>
            </a:rPr>
            <a:t>公开招募</a:t>
          </a:r>
          <a:r>
            <a:rPr lang="en-US" altLang="zh-CN" sz="2000" b="1" dirty="0" smtClean="0">
              <a:solidFill>
                <a:schemeClr val="tx1"/>
              </a:solidFill>
              <a:latin typeface="+mn-ea"/>
              <a:ea typeface="+mn-ea"/>
            </a:rPr>
            <a:t>--</a:t>
          </a:r>
          <a:r>
            <a:rPr lang="zh-CN" altLang="en-US" sz="2000" b="1" dirty="0" smtClean="0">
              <a:solidFill>
                <a:schemeClr val="tx1"/>
              </a:solidFill>
              <a:latin typeface="+mn-ea"/>
              <a:ea typeface="+mn-ea"/>
            </a:rPr>
            <a:t>别忘记神奇的小天鹅、微信、人人等</a:t>
          </a:r>
          <a:endParaRPr lang="en-US" altLang="zh-CN" sz="2000" b="1" dirty="0" smtClean="0">
            <a:solidFill>
              <a:schemeClr val="tx1"/>
            </a:solidFill>
            <a:latin typeface="+mn-ea"/>
            <a:ea typeface="+mn-ea"/>
          </a:endParaRPr>
        </a:p>
      </dgm:t>
    </dgm:pt>
    <dgm:pt modelId="{9D2DABA2-FE8C-4D68-8642-A1F976637933}" type="parTrans" cxnId="{FFCCF8F9-6755-4885-8905-6B57BC9F6446}">
      <dgm:prSet/>
      <dgm:spPr/>
      <dgm:t>
        <a:bodyPr/>
        <a:lstStyle/>
        <a:p>
          <a:endParaRPr lang="zh-CN" altLang="en-US"/>
        </a:p>
      </dgm:t>
    </dgm:pt>
    <dgm:pt modelId="{C987B2B6-4CF6-4F52-9E12-BD3320499204}" type="sibTrans" cxnId="{FFCCF8F9-6755-4885-8905-6B57BC9F6446}">
      <dgm:prSet/>
      <dgm:spPr/>
      <dgm:t>
        <a:bodyPr/>
        <a:lstStyle/>
        <a:p>
          <a:endParaRPr lang="zh-CN" altLang="en-US"/>
        </a:p>
      </dgm:t>
    </dgm:pt>
    <dgm:pt modelId="{16CDD8F6-2088-4A79-9C9A-65B830DAA83F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CN" altLang="en-US" sz="2000" b="1" dirty="0" smtClean="0">
              <a:solidFill>
                <a:schemeClr val="tx1"/>
              </a:solidFill>
              <a:latin typeface="+mn-ea"/>
              <a:ea typeface="+mn-ea"/>
            </a:rPr>
            <a:t>学校提供资源</a:t>
          </a:r>
          <a:r>
            <a:rPr lang="en-US" altLang="zh-CN" sz="2000" b="1" dirty="0" smtClean="0">
              <a:solidFill>
                <a:schemeClr val="tx1"/>
              </a:solidFill>
              <a:latin typeface="+mn-ea"/>
              <a:ea typeface="+mn-ea"/>
            </a:rPr>
            <a:t>---</a:t>
          </a:r>
          <a:r>
            <a:rPr lang="zh-CN" altLang="en-US" sz="2000" b="1" dirty="0" smtClean="0">
              <a:solidFill>
                <a:schemeClr val="tx1"/>
              </a:solidFill>
              <a:latin typeface="+mn-ea"/>
              <a:ea typeface="+mn-ea"/>
            </a:rPr>
            <a:t>硕博辅导员机制</a:t>
          </a:r>
          <a:endParaRPr lang="en-US" altLang="zh-CN" sz="2000" b="1" dirty="0" smtClean="0">
            <a:solidFill>
              <a:schemeClr val="tx1"/>
            </a:solidFill>
            <a:latin typeface="+mn-ea"/>
            <a:ea typeface="+mn-ea"/>
          </a:endParaRPr>
        </a:p>
      </dgm:t>
    </dgm:pt>
    <dgm:pt modelId="{18A4F4EC-683F-4B7E-8713-DA7351350B48}" type="parTrans" cxnId="{468F8A01-52B6-43F1-825C-FFC5B9991394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CN" altLang="en-US"/>
        </a:p>
      </dgm:t>
    </dgm:pt>
    <dgm:pt modelId="{5ED1EB62-EB41-4251-B513-F9BED5E8C139}" type="sibTrans" cxnId="{468F8A01-52B6-43F1-825C-FFC5B9991394}">
      <dgm:prSet/>
      <dgm:spPr/>
      <dgm:t>
        <a:bodyPr/>
        <a:lstStyle/>
        <a:p>
          <a:endParaRPr lang="zh-CN" altLang="en-US"/>
        </a:p>
      </dgm:t>
    </dgm:pt>
    <dgm:pt modelId="{60FC520D-984F-444D-A3DA-074CAC4A2A9B}" type="pres">
      <dgm:prSet presAssocID="{54EADEB6-89DC-47EF-A236-EB5F7CA7C4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9BC496DD-64E0-4243-9539-BF529BD0294F}" type="pres">
      <dgm:prSet presAssocID="{5F355D81-5F13-4507-9312-37DF385BA795}" presName="hierRoot1" presStyleCnt="0">
        <dgm:presLayoutVars>
          <dgm:hierBranch val="init"/>
        </dgm:presLayoutVars>
      </dgm:prSet>
      <dgm:spPr/>
    </dgm:pt>
    <dgm:pt modelId="{5A6F5306-0D27-43CB-BEDC-30671318B8A1}" type="pres">
      <dgm:prSet presAssocID="{5F355D81-5F13-4507-9312-37DF385BA795}" presName="rootComposite1" presStyleCnt="0"/>
      <dgm:spPr/>
    </dgm:pt>
    <dgm:pt modelId="{1E35064D-F10F-46A4-BEF9-4C4E8691D096}" type="pres">
      <dgm:prSet presAssocID="{5F355D81-5F13-4507-9312-37DF385BA79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C052247-53C8-4D71-ABC6-16B03C3CE1DF}" type="pres">
      <dgm:prSet presAssocID="{5F355D81-5F13-4507-9312-37DF385BA795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6B936BDE-7B02-442E-9CDF-C5B84EA3A568}" type="pres">
      <dgm:prSet presAssocID="{5F355D81-5F13-4507-9312-37DF385BA795}" presName="hierChild2" presStyleCnt="0"/>
      <dgm:spPr/>
    </dgm:pt>
    <dgm:pt modelId="{F199DD6E-1CF6-45CD-B8F6-0EEFEDCB3E12}" type="pres">
      <dgm:prSet presAssocID="{5E40941C-488E-436F-BD88-BEBDE6CCF2B6}" presName="Name37" presStyleLbl="parChTrans1D2" presStyleIdx="0" presStyleCnt="3"/>
      <dgm:spPr/>
      <dgm:t>
        <a:bodyPr/>
        <a:lstStyle/>
        <a:p>
          <a:endParaRPr lang="zh-CN" altLang="en-US"/>
        </a:p>
      </dgm:t>
    </dgm:pt>
    <dgm:pt modelId="{B8B587DA-6052-4C94-98C1-9FA8A4255A0E}" type="pres">
      <dgm:prSet presAssocID="{3EE4EE15-E933-4A12-A748-5BAE5111657D}" presName="hierRoot2" presStyleCnt="0">
        <dgm:presLayoutVars>
          <dgm:hierBranch val="init"/>
        </dgm:presLayoutVars>
      </dgm:prSet>
      <dgm:spPr/>
    </dgm:pt>
    <dgm:pt modelId="{ECE39D6E-720A-4B3E-9832-5CA40940D0B9}" type="pres">
      <dgm:prSet presAssocID="{3EE4EE15-E933-4A12-A748-5BAE5111657D}" presName="rootComposite" presStyleCnt="0"/>
      <dgm:spPr/>
    </dgm:pt>
    <dgm:pt modelId="{39C5E909-1D05-4536-B314-09331BB768F1}" type="pres">
      <dgm:prSet presAssocID="{3EE4EE15-E933-4A12-A748-5BAE5111657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6847EC6-3ABC-4CD9-93C1-E58A73C2D362}" type="pres">
      <dgm:prSet presAssocID="{3EE4EE15-E933-4A12-A748-5BAE5111657D}" presName="rootConnector" presStyleLbl="node2" presStyleIdx="0" presStyleCnt="3"/>
      <dgm:spPr/>
      <dgm:t>
        <a:bodyPr/>
        <a:lstStyle/>
        <a:p>
          <a:endParaRPr lang="zh-CN" altLang="en-US"/>
        </a:p>
      </dgm:t>
    </dgm:pt>
    <dgm:pt modelId="{573BCCA8-453F-44CB-AB41-6EF6A6AFC8DE}" type="pres">
      <dgm:prSet presAssocID="{3EE4EE15-E933-4A12-A748-5BAE5111657D}" presName="hierChild4" presStyleCnt="0"/>
      <dgm:spPr/>
    </dgm:pt>
    <dgm:pt modelId="{F5084E9E-180E-45BC-A215-FE0B1154D3B9}" type="pres">
      <dgm:prSet presAssocID="{3EE4EE15-E933-4A12-A748-5BAE5111657D}" presName="hierChild5" presStyleCnt="0"/>
      <dgm:spPr/>
    </dgm:pt>
    <dgm:pt modelId="{90FF5BC3-53F5-4330-8ECB-2A09ECC91007}" type="pres">
      <dgm:prSet presAssocID="{9D2DABA2-FE8C-4D68-8642-A1F976637933}" presName="Name37" presStyleLbl="parChTrans1D2" presStyleIdx="1" presStyleCnt="3"/>
      <dgm:spPr/>
      <dgm:t>
        <a:bodyPr/>
        <a:lstStyle/>
        <a:p>
          <a:endParaRPr lang="zh-CN" altLang="en-US"/>
        </a:p>
      </dgm:t>
    </dgm:pt>
    <dgm:pt modelId="{551A8E98-A10E-49B1-9389-CFC71CA91805}" type="pres">
      <dgm:prSet presAssocID="{482592E8-54A1-4F63-B119-6BE90D500DFF}" presName="hierRoot2" presStyleCnt="0">
        <dgm:presLayoutVars>
          <dgm:hierBranch val="init"/>
        </dgm:presLayoutVars>
      </dgm:prSet>
      <dgm:spPr/>
    </dgm:pt>
    <dgm:pt modelId="{DFE33AA7-00E1-40AD-991E-E53348484366}" type="pres">
      <dgm:prSet presAssocID="{482592E8-54A1-4F63-B119-6BE90D500DFF}" presName="rootComposite" presStyleCnt="0"/>
      <dgm:spPr/>
    </dgm:pt>
    <dgm:pt modelId="{FB7CA17B-BB3C-4CFA-9972-4FEA603F173B}" type="pres">
      <dgm:prSet presAssocID="{482592E8-54A1-4F63-B119-6BE90D500DF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FAA24D7-2F38-41EF-9E79-71AABD410735}" type="pres">
      <dgm:prSet presAssocID="{482592E8-54A1-4F63-B119-6BE90D500DFF}" presName="rootConnector" presStyleLbl="node2" presStyleIdx="1" presStyleCnt="3"/>
      <dgm:spPr/>
      <dgm:t>
        <a:bodyPr/>
        <a:lstStyle/>
        <a:p>
          <a:endParaRPr lang="zh-CN" altLang="en-US"/>
        </a:p>
      </dgm:t>
    </dgm:pt>
    <dgm:pt modelId="{87A93120-377E-4DB3-A367-6707841B5117}" type="pres">
      <dgm:prSet presAssocID="{482592E8-54A1-4F63-B119-6BE90D500DFF}" presName="hierChild4" presStyleCnt="0"/>
      <dgm:spPr/>
    </dgm:pt>
    <dgm:pt modelId="{FA14BB48-B8BF-4BBB-BFEE-7D8AE14B88EF}" type="pres">
      <dgm:prSet presAssocID="{482592E8-54A1-4F63-B119-6BE90D500DFF}" presName="hierChild5" presStyleCnt="0"/>
      <dgm:spPr/>
    </dgm:pt>
    <dgm:pt modelId="{72DFA725-87B5-4564-9EE8-87009B7270DD}" type="pres">
      <dgm:prSet presAssocID="{18A4F4EC-683F-4B7E-8713-DA7351350B48}" presName="Name37" presStyleLbl="parChTrans1D2" presStyleIdx="2" presStyleCnt="3"/>
      <dgm:spPr/>
      <dgm:t>
        <a:bodyPr/>
        <a:lstStyle/>
        <a:p>
          <a:endParaRPr lang="zh-CN" altLang="en-US"/>
        </a:p>
      </dgm:t>
    </dgm:pt>
    <dgm:pt modelId="{ED80A9B9-B3FA-4EA8-AB23-0377780D7F46}" type="pres">
      <dgm:prSet presAssocID="{16CDD8F6-2088-4A79-9C9A-65B830DAA83F}" presName="hierRoot2" presStyleCnt="0">
        <dgm:presLayoutVars>
          <dgm:hierBranch val="init"/>
        </dgm:presLayoutVars>
      </dgm:prSet>
      <dgm:spPr/>
    </dgm:pt>
    <dgm:pt modelId="{DDBBED38-7535-4870-8E75-F522AC6778D8}" type="pres">
      <dgm:prSet presAssocID="{16CDD8F6-2088-4A79-9C9A-65B830DAA83F}" presName="rootComposite" presStyleCnt="0"/>
      <dgm:spPr/>
    </dgm:pt>
    <dgm:pt modelId="{5FFAA0C6-3CBA-46D9-9CD8-C978E80FDA9E}" type="pres">
      <dgm:prSet presAssocID="{16CDD8F6-2088-4A79-9C9A-65B830DAA83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8514EB9-0F1B-4838-B96E-83D215788E4D}" type="pres">
      <dgm:prSet presAssocID="{16CDD8F6-2088-4A79-9C9A-65B830DAA83F}" presName="rootConnector" presStyleLbl="node2" presStyleIdx="2" presStyleCnt="3"/>
      <dgm:spPr/>
      <dgm:t>
        <a:bodyPr/>
        <a:lstStyle/>
        <a:p>
          <a:endParaRPr lang="zh-CN" altLang="en-US"/>
        </a:p>
      </dgm:t>
    </dgm:pt>
    <dgm:pt modelId="{BC4F9D2F-72DD-4D9B-BEBE-DC1B0C389E78}" type="pres">
      <dgm:prSet presAssocID="{16CDD8F6-2088-4A79-9C9A-65B830DAA83F}" presName="hierChild4" presStyleCnt="0"/>
      <dgm:spPr/>
    </dgm:pt>
    <dgm:pt modelId="{3ADBB469-926E-4481-AF40-1A52FD0F88D1}" type="pres">
      <dgm:prSet presAssocID="{16CDD8F6-2088-4A79-9C9A-65B830DAA83F}" presName="hierChild5" presStyleCnt="0"/>
      <dgm:spPr/>
    </dgm:pt>
    <dgm:pt modelId="{3CBCF991-F08B-4C89-BB83-2D943236C72D}" type="pres">
      <dgm:prSet presAssocID="{5F355D81-5F13-4507-9312-37DF385BA795}" presName="hierChild3" presStyleCnt="0"/>
      <dgm:spPr/>
    </dgm:pt>
  </dgm:ptLst>
  <dgm:cxnLst>
    <dgm:cxn modelId="{6DB486D0-1574-489F-AA26-2012068BD3DD}" type="presOf" srcId="{18A4F4EC-683F-4B7E-8713-DA7351350B48}" destId="{72DFA725-87B5-4564-9EE8-87009B7270DD}" srcOrd="0" destOrd="0" presId="urn:microsoft.com/office/officeart/2005/8/layout/orgChart1"/>
    <dgm:cxn modelId="{468F8A01-52B6-43F1-825C-FFC5B9991394}" srcId="{5F355D81-5F13-4507-9312-37DF385BA795}" destId="{16CDD8F6-2088-4A79-9C9A-65B830DAA83F}" srcOrd="2" destOrd="0" parTransId="{18A4F4EC-683F-4B7E-8713-DA7351350B48}" sibTransId="{5ED1EB62-EB41-4251-B513-F9BED5E8C139}"/>
    <dgm:cxn modelId="{7FC11D49-2CE4-4539-A24D-2B77BA6E43C7}" type="presOf" srcId="{482592E8-54A1-4F63-B119-6BE90D500DFF}" destId="{BFAA24D7-2F38-41EF-9E79-71AABD410735}" srcOrd="1" destOrd="0" presId="urn:microsoft.com/office/officeart/2005/8/layout/orgChart1"/>
    <dgm:cxn modelId="{B232C8B9-D445-4A21-BA42-F528FBE0BCBF}" type="presOf" srcId="{16CDD8F6-2088-4A79-9C9A-65B830DAA83F}" destId="{5FFAA0C6-3CBA-46D9-9CD8-C978E80FDA9E}" srcOrd="0" destOrd="0" presId="urn:microsoft.com/office/officeart/2005/8/layout/orgChart1"/>
    <dgm:cxn modelId="{E7C0A38D-CC49-45B4-9C08-927083030E47}" type="presOf" srcId="{482592E8-54A1-4F63-B119-6BE90D500DFF}" destId="{FB7CA17B-BB3C-4CFA-9972-4FEA603F173B}" srcOrd="0" destOrd="0" presId="urn:microsoft.com/office/officeart/2005/8/layout/orgChart1"/>
    <dgm:cxn modelId="{2546B356-0732-47DD-9A28-0D7A61AF24FB}" srcId="{5F355D81-5F13-4507-9312-37DF385BA795}" destId="{3EE4EE15-E933-4A12-A748-5BAE5111657D}" srcOrd="0" destOrd="0" parTransId="{5E40941C-488E-436F-BD88-BEBDE6CCF2B6}" sibTransId="{5EC47E22-C644-48F2-8792-6C918C3CCECE}"/>
    <dgm:cxn modelId="{2FF49198-C389-4861-8090-9182568570A2}" type="presOf" srcId="{5F355D81-5F13-4507-9312-37DF385BA795}" destId="{1E35064D-F10F-46A4-BEF9-4C4E8691D096}" srcOrd="0" destOrd="0" presId="urn:microsoft.com/office/officeart/2005/8/layout/orgChart1"/>
    <dgm:cxn modelId="{380EB1E0-3D7A-4C84-A81C-966E0C30091F}" type="presOf" srcId="{9D2DABA2-FE8C-4D68-8642-A1F976637933}" destId="{90FF5BC3-53F5-4330-8ECB-2A09ECC91007}" srcOrd="0" destOrd="0" presId="urn:microsoft.com/office/officeart/2005/8/layout/orgChart1"/>
    <dgm:cxn modelId="{F5F081B0-D185-4337-A67B-9A8A009B9FE3}" type="presOf" srcId="{3EE4EE15-E933-4A12-A748-5BAE5111657D}" destId="{39C5E909-1D05-4536-B314-09331BB768F1}" srcOrd="0" destOrd="0" presId="urn:microsoft.com/office/officeart/2005/8/layout/orgChart1"/>
    <dgm:cxn modelId="{21B87BA3-A0C7-4CFA-B098-696F9C47DD1A}" type="presOf" srcId="{54EADEB6-89DC-47EF-A236-EB5F7CA7C43E}" destId="{60FC520D-984F-444D-A3DA-074CAC4A2A9B}" srcOrd="0" destOrd="0" presId="urn:microsoft.com/office/officeart/2005/8/layout/orgChart1"/>
    <dgm:cxn modelId="{E9D96E45-7112-4913-8321-3129EADEF319}" type="presOf" srcId="{5E40941C-488E-436F-BD88-BEBDE6CCF2B6}" destId="{F199DD6E-1CF6-45CD-B8F6-0EEFEDCB3E12}" srcOrd="0" destOrd="0" presId="urn:microsoft.com/office/officeart/2005/8/layout/orgChart1"/>
    <dgm:cxn modelId="{57DA0CEF-2CF7-4D79-8070-0B078BB5030C}" srcId="{54EADEB6-89DC-47EF-A236-EB5F7CA7C43E}" destId="{5F355D81-5F13-4507-9312-37DF385BA795}" srcOrd="0" destOrd="0" parTransId="{16FB7BD7-2075-4188-B6E8-47EC06CFBADD}" sibTransId="{26FD3773-AA50-45A1-BFED-2CAD9187744A}"/>
    <dgm:cxn modelId="{C000CD20-13E8-4741-9B88-616C92480C66}" type="presOf" srcId="{3EE4EE15-E933-4A12-A748-5BAE5111657D}" destId="{56847EC6-3ABC-4CD9-93C1-E58A73C2D362}" srcOrd="1" destOrd="0" presId="urn:microsoft.com/office/officeart/2005/8/layout/orgChart1"/>
    <dgm:cxn modelId="{FFCCF8F9-6755-4885-8905-6B57BC9F6446}" srcId="{5F355D81-5F13-4507-9312-37DF385BA795}" destId="{482592E8-54A1-4F63-B119-6BE90D500DFF}" srcOrd="1" destOrd="0" parTransId="{9D2DABA2-FE8C-4D68-8642-A1F976637933}" sibTransId="{C987B2B6-4CF6-4F52-9E12-BD3320499204}"/>
    <dgm:cxn modelId="{C17E1A4F-A145-40EE-9137-BF991FB705AC}" type="presOf" srcId="{16CDD8F6-2088-4A79-9C9A-65B830DAA83F}" destId="{08514EB9-0F1B-4838-B96E-83D215788E4D}" srcOrd="1" destOrd="0" presId="urn:microsoft.com/office/officeart/2005/8/layout/orgChart1"/>
    <dgm:cxn modelId="{331EA696-4BDD-4C58-BE3A-E19C7D50CA89}" type="presOf" srcId="{5F355D81-5F13-4507-9312-37DF385BA795}" destId="{9C052247-53C8-4D71-ABC6-16B03C3CE1DF}" srcOrd="1" destOrd="0" presId="urn:microsoft.com/office/officeart/2005/8/layout/orgChart1"/>
    <dgm:cxn modelId="{3A0AE0BA-8055-426F-97CB-FE9B20FA728E}" type="presParOf" srcId="{60FC520D-984F-444D-A3DA-074CAC4A2A9B}" destId="{9BC496DD-64E0-4243-9539-BF529BD0294F}" srcOrd="0" destOrd="0" presId="urn:microsoft.com/office/officeart/2005/8/layout/orgChart1"/>
    <dgm:cxn modelId="{C18B5A9A-2E12-4758-AE88-FB72B1BFCECA}" type="presParOf" srcId="{9BC496DD-64E0-4243-9539-BF529BD0294F}" destId="{5A6F5306-0D27-43CB-BEDC-30671318B8A1}" srcOrd="0" destOrd="0" presId="urn:microsoft.com/office/officeart/2005/8/layout/orgChart1"/>
    <dgm:cxn modelId="{8CE92E22-103B-47B7-88DD-3CEE69927D91}" type="presParOf" srcId="{5A6F5306-0D27-43CB-BEDC-30671318B8A1}" destId="{1E35064D-F10F-46A4-BEF9-4C4E8691D096}" srcOrd="0" destOrd="0" presId="urn:microsoft.com/office/officeart/2005/8/layout/orgChart1"/>
    <dgm:cxn modelId="{5556E654-0413-452C-9A1D-EEC51A6CD3FA}" type="presParOf" srcId="{5A6F5306-0D27-43CB-BEDC-30671318B8A1}" destId="{9C052247-53C8-4D71-ABC6-16B03C3CE1DF}" srcOrd="1" destOrd="0" presId="urn:microsoft.com/office/officeart/2005/8/layout/orgChart1"/>
    <dgm:cxn modelId="{5227339E-155A-4916-A5B4-C76289C2F354}" type="presParOf" srcId="{9BC496DD-64E0-4243-9539-BF529BD0294F}" destId="{6B936BDE-7B02-442E-9CDF-C5B84EA3A568}" srcOrd="1" destOrd="0" presId="urn:microsoft.com/office/officeart/2005/8/layout/orgChart1"/>
    <dgm:cxn modelId="{3E6A8A26-D527-4AB5-9A4E-9A6D276D5904}" type="presParOf" srcId="{6B936BDE-7B02-442E-9CDF-C5B84EA3A568}" destId="{F199DD6E-1CF6-45CD-B8F6-0EEFEDCB3E12}" srcOrd="0" destOrd="0" presId="urn:microsoft.com/office/officeart/2005/8/layout/orgChart1"/>
    <dgm:cxn modelId="{BC55A765-FC6D-4C0A-830D-EB917C2A662B}" type="presParOf" srcId="{6B936BDE-7B02-442E-9CDF-C5B84EA3A568}" destId="{B8B587DA-6052-4C94-98C1-9FA8A4255A0E}" srcOrd="1" destOrd="0" presId="urn:microsoft.com/office/officeart/2005/8/layout/orgChart1"/>
    <dgm:cxn modelId="{78D8C174-B258-4A65-A9E2-2E0A7EC423AE}" type="presParOf" srcId="{B8B587DA-6052-4C94-98C1-9FA8A4255A0E}" destId="{ECE39D6E-720A-4B3E-9832-5CA40940D0B9}" srcOrd="0" destOrd="0" presId="urn:microsoft.com/office/officeart/2005/8/layout/orgChart1"/>
    <dgm:cxn modelId="{C1622290-A5DC-44DC-B4A7-8A4BDF09DE96}" type="presParOf" srcId="{ECE39D6E-720A-4B3E-9832-5CA40940D0B9}" destId="{39C5E909-1D05-4536-B314-09331BB768F1}" srcOrd="0" destOrd="0" presId="urn:microsoft.com/office/officeart/2005/8/layout/orgChart1"/>
    <dgm:cxn modelId="{FBA03561-C5FA-4866-AA58-C06580DBBADE}" type="presParOf" srcId="{ECE39D6E-720A-4B3E-9832-5CA40940D0B9}" destId="{56847EC6-3ABC-4CD9-93C1-E58A73C2D362}" srcOrd="1" destOrd="0" presId="urn:microsoft.com/office/officeart/2005/8/layout/orgChart1"/>
    <dgm:cxn modelId="{75B56489-0281-47DA-B3C8-B18C38F58E57}" type="presParOf" srcId="{B8B587DA-6052-4C94-98C1-9FA8A4255A0E}" destId="{573BCCA8-453F-44CB-AB41-6EF6A6AFC8DE}" srcOrd="1" destOrd="0" presId="urn:microsoft.com/office/officeart/2005/8/layout/orgChart1"/>
    <dgm:cxn modelId="{22E09A62-5D74-4D6F-8BF0-6C687F95EA24}" type="presParOf" srcId="{B8B587DA-6052-4C94-98C1-9FA8A4255A0E}" destId="{F5084E9E-180E-45BC-A215-FE0B1154D3B9}" srcOrd="2" destOrd="0" presId="urn:microsoft.com/office/officeart/2005/8/layout/orgChart1"/>
    <dgm:cxn modelId="{2C53673A-23E7-4C3C-91FD-7F40CC8F42F3}" type="presParOf" srcId="{6B936BDE-7B02-442E-9CDF-C5B84EA3A568}" destId="{90FF5BC3-53F5-4330-8ECB-2A09ECC91007}" srcOrd="2" destOrd="0" presId="urn:microsoft.com/office/officeart/2005/8/layout/orgChart1"/>
    <dgm:cxn modelId="{F2AD8253-D849-48B4-A0F8-BF83AA3DBD56}" type="presParOf" srcId="{6B936BDE-7B02-442E-9CDF-C5B84EA3A568}" destId="{551A8E98-A10E-49B1-9389-CFC71CA91805}" srcOrd="3" destOrd="0" presId="urn:microsoft.com/office/officeart/2005/8/layout/orgChart1"/>
    <dgm:cxn modelId="{323234CF-63FC-43C8-8D8D-05ECE02CD6E0}" type="presParOf" srcId="{551A8E98-A10E-49B1-9389-CFC71CA91805}" destId="{DFE33AA7-00E1-40AD-991E-E53348484366}" srcOrd="0" destOrd="0" presId="urn:microsoft.com/office/officeart/2005/8/layout/orgChart1"/>
    <dgm:cxn modelId="{329E5DE2-C78D-407E-BF7A-A1DE903891D7}" type="presParOf" srcId="{DFE33AA7-00E1-40AD-991E-E53348484366}" destId="{FB7CA17B-BB3C-4CFA-9972-4FEA603F173B}" srcOrd="0" destOrd="0" presId="urn:microsoft.com/office/officeart/2005/8/layout/orgChart1"/>
    <dgm:cxn modelId="{43A3D51F-FDA7-41D5-847D-6889ABF27E59}" type="presParOf" srcId="{DFE33AA7-00E1-40AD-991E-E53348484366}" destId="{BFAA24D7-2F38-41EF-9E79-71AABD410735}" srcOrd="1" destOrd="0" presId="urn:microsoft.com/office/officeart/2005/8/layout/orgChart1"/>
    <dgm:cxn modelId="{8CAA922F-2AA2-4EE0-BE41-C3FE33B751EB}" type="presParOf" srcId="{551A8E98-A10E-49B1-9389-CFC71CA91805}" destId="{87A93120-377E-4DB3-A367-6707841B5117}" srcOrd="1" destOrd="0" presId="urn:microsoft.com/office/officeart/2005/8/layout/orgChart1"/>
    <dgm:cxn modelId="{1489D8C1-3CFA-4368-A74D-D9AF6C4B8706}" type="presParOf" srcId="{551A8E98-A10E-49B1-9389-CFC71CA91805}" destId="{FA14BB48-B8BF-4BBB-BFEE-7D8AE14B88EF}" srcOrd="2" destOrd="0" presId="urn:microsoft.com/office/officeart/2005/8/layout/orgChart1"/>
    <dgm:cxn modelId="{0CD6632B-C262-4055-98F2-AA84C7C799BC}" type="presParOf" srcId="{6B936BDE-7B02-442E-9CDF-C5B84EA3A568}" destId="{72DFA725-87B5-4564-9EE8-87009B7270DD}" srcOrd="4" destOrd="0" presId="urn:microsoft.com/office/officeart/2005/8/layout/orgChart1"/>
    <dgm:cxn modelId="{60B12757-384C-4B1B-9997-3167DBF45C8B}" type="presParOf" srcId="{6B936BDE-7B02-442E-9CDF-C5B84EA3A568}" destId="{ED80A9B9-B3FA-4EA8-AB23-0377780D7F46}" srcOrd="5" destOrd="0" presId="urn:microsoft.com/office/officeart/2005/8/layout/orgChart1"/>
    <dgm:cxn modelId="{48BEA8F7-6ACF-4F12-B707-4DFC3743AF92}" type="presParOf" srcId="{ED80A9B9-B3FA-4EA8-AB23-0377780D7F46}" destId="{DDBBED38-7535-4870-8E75-F522AC6778D8}" srcOrd="0" destOrd="0" presId="urn:microsoft.com/office/officeart/2005/8/layout/orgChart1"/>
    <dgm:cxn modelId="{56D26DDD-8BDA-469B-B253-19537568ADFE}" type="presParOf" srcId="{DDBBED38-7535-4870-8E75-F522AC6778D8}" destId="{5FFAA0C6-3CBA-46D9-9CD8-C978E80FDA9E}" srcOrd="0" destOrd="0" presId="urn:microsoft.com/office/officeart/2005/8/layout/orgChart1"/>
    <dgm:cxn modelId="{7561D5D9-0A60-4344-884F-4B74B43EDA49}" type="presParOf" srcId="{DDBBED38-7535-4870-8E75-F522AC6778D8}" destId="{08514EB9-0F1B-4838-B96E-83D215788E4D}" srcOrd="1" destOrd="0" presId="urn:microsoft.com/office/officeart/2005/8/layout/orgChart1"/>
    <dgm:cxn modelId="{4C7A0E18-873A-4456-8261-CB3226092701}" type="presParOf" srcId="{ED80A9B9-B3FA-4EA8-AB23-0377780D7F46}" destId="{BC4F9D2F-72DD-4D9B-BEBE-DC1B0C389E78}" srcOrd="1" destOrd="0" presId="urn:microsoft.com/office/officeart/2005/8/layout/orgChart1"/>
    <dgm:cxn modelId="{562AB51C-7B15-4834-B1FE-E51201CCB587}" type="presParOf" srcId="{ED80A9B9-B3FA-4EA8-AB23-0377780D7F46}" destId="{3ADBB469-926E-4481-AF40-1A52FD0F88D1}" srcOrd="2" destOrd="0" presId="urn:microsoft.com/office/officeart/2005/8/layout/orgChart1"/>
    <dgm:cxn modelId="{70E06BA0-7C9D-4CA3-9A89-10A88087C657}" type="presParOf" srcId="{9BC496DD-64E0-4243-9539-BF529BD0294F}" destId="{3CBCF991-F08B-4C89-BB83-2D943236C72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A8925-D67F-46E2-8C6D-D749D9456615}">
      <dsp:nvSpPr>
        <dsp:cNvPr id="0" name=""/>
        <dsp:cNvSpPr/>
      </dsp:nvSpPr>
      <dsp:spPr>
        <a:xfrm>
          <a:off x="2745468" y="606427"/>
          <a:ext cx="4671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7121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966585" y="649656"/>
        <a:ext cx="24886" cy="4982"/>
      </dsp:txXfrm>
    </dsp:sp>
    <dsp:sp modelId="{8F777F1E-C937-450D-B888-DD9165974B42}">
      <dsp:nvSpPr>
        <dsp:cNvPr id="0" name=""/>
        <dsp:cNvSpPr/>
      </dsp:nvSpPr>
      <dsp:spPr>
        <a:xfrm>
          <a:off x="321049" y="2945"/>
          <a:ext cx="2426218" cy="129840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b="1" kern="1200" dirty="0" smtClean="0"/>
            <a:t>确定主题</a:t>
          </a:r>
          <a:endParaRPr lang="zh-CN" altLang="en-US" sz="3600" b="1" kern="1200" dirty="0"/>
        </a:p>
      </dsp:txBody>
      <dsp:txXfrm>
        <a:off x="321049" y="2945"/>
        <a:ext cx="2426218" cy="1298403"/>
      </dsp:txXfrm>
    </dsp:sp>
    <dsp:sp modelId="{5774A2E2-AEAA-40C9-94F1-A770493972AD}">
      <dsp:nvSpPr>
        <dsp:cNvPr id="0" name=""/>
        <dsp:cNvSpPr/>
      </dsp:nvSpPr>
      <dsp:spPr>
        <a:xfrm>
          <a:off x="1496234" y="1299548"/>
          <a:ext cx="2999063" cy="467121"/>
        </a:xfrm>
        <a:custGeom>
          <a:avLst/>
          <a:gdLst/>
          <a:ahLst/>
          <a:cxnLst/>
          <a:rect l="0" t="0" r="0" b="0"/>
          <a:pathLst>
            <a:path>
              <a:moveTo>
                <a:pt x="2999063" y="0"/>
              </a:moveTo>
              <a:lnTo>
                <a:pt x="2999063" y="250660"/>
              </a:lnTo>
              <a:lnTo>
                <a:pt x="0" y="250660"/>
              </a:lnTo>
              <a:lnTo>
                <a:pt x="0" y="467121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919764" y="1530618"/>
        <a:ext cx="152004" cy="4982"/>
      </dsp:txXfrm>
    </dsp:sp>
    <dsp:sp modelId="{A1473647-CAA3-4431-890E-92DF6F496C41}">
      <dsp:nvSpPr>
        <dsp:cNvPr id="0" name=""/>
        <dsp:cNvSpPr/>
      </dsp:nvSpPr>
      <dsp:spPr>
        <a:xfrm>
          <a:off x="3244989" y="2945"/>
          <a:ext cx="2500617" cy="129840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b="1" kern="1200" dirty="0" smtClean="0"/>
            <a:t>整理资料</a:t>
          </a:r>
          <a:endParaRPr lang="zh-CN" altLang="en-US" sz="3600" b="1" kern="1200" dirty="0"/>
        </a:p>
      </dsp:txBody>
      <dsp:txXfrm>
        <a:off x="3244989" y="2945"/>
        <a:ext cx="2500617" cy="1298403"/>
      </dsp:txXfrm>
    </dsp:sp>
    <dsp:sp modelId="{E26EACFC-7027-4B13-BAA2-3213625A66EF}">
      <dsp:nvSpPr>
        <dsp:cNvPr id="0" name=""/>
        <dsp:cNvSpPr/>
      </dsp:nvSpPr>
      <dsp:spPr>
        <a:xfrm>
          <a:off x="2669619" y="2402552"/>
          <a:ext cx="4671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7121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890737" y="2445780"/>
        <a:ext cx="24886" cy="4982"/>
      </dsp:txXfrm>
    </dsp:sp>
    <dsp:sp modelId="{EDC89C4E-CFD4-4FBB-9BBD-F977583D703D}">
      <dsp:nvSpPr>
        <dsp:cNvPr id="0" name=""/>
        <dsp:cNvSpPr/>
      </dsp:nvSpPr>
      <dsp:spPr>
        <a:xfrm>
          <a:off x="321049" y="1799070"/>
          <a:ext cx="2350370" cy="129840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b="1" kern="1200" dirty="0" smtClean="0"/>
            <a:t>拟定提纲</a:t>
          </a:r>
          <a:endParaRPr lang="zh-CN" altLang="en-US" sz="3600" b="1" kern="1200" dirty="0"/>
        </a:p>
      </dsp:txBody>
      <dsp:txXfrm>
        <a:off x="321049" y="1799070"/>
        <a:ext cx="2350370" cy="1298403"/>
      </dsp:txXfrm>
    </dsp:sp>
    <dsp:sp modelId="{9BF066CC-3A11-454B-9F3A-3629D1E134EE}">
      <dsp:nvSpPr>
        <dsp:cNvPr id="0" name=""/>
        <dsp:cNvSpPr/>
      </dsp:nvSpPr>
      <dsp:spPr>
        <a:xfrm>
          <a:off x="1518664" y="3095673"/>
          <a:ext cx="2977553" cy="467121"/>
        </a:xfrm>
        <a:custGeom>
          <a:avLst/>
          <a:gdLst/>
          <a:ahLst/>
          <a:cxnLst/>
          <a:rect l="0" t="0" r="0" b="0"/>
          <a:pathLst>
            <a:path>
              <a:moveTo>
                <a:pt x="2977553" y="0"/>
              </a:moveTo>
              <a:lnTo>
                <a:pt x="2977553" y="250660"/>
              </a:lnTo>
              <a:lnTo>
                <a:pt x="0" y="250660"/>
              </a:lnTo>
              <a:lnTo>
                <a:pt x="0" y="467121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931969" y="3326743"/>
        <a:ext cx="150943" cy="4982"/>
      </dsp:txXfrm>
    </dsp:sp>
    <dsp:sp modelId="{19DAA82B-A069-4568-BBF3-5BC94DC912CE}">
      <dsp:nvSpPr>
        <dsp:cNvPr id="0" name=""/>
        <dsp:cNvSpPr/>
      </dsp:nvSpPr>
      <dsp:spPr>
        <a:xfrm>
          <a:off x="3169141" y="1799070"/>
          <a:ext cx="2654153" cy="129840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b="1" kern="1200" dirty="0" smtClean="0"/>
            <a:t>起草报告</a:t>
          </a:r>
          <a:endParaRPr lang="zh-CN" altLang="en-US" sz="3600" b="1" kern="1200" dirty="0"/>
        </a:p>
      </dsp:txBody>
      <dsp:txXfrm>
        <a:off x="3169141" y="1799070"/>
        <a:ext cx="2654153" cy="1298403"/>
      </dsp:txXfrm>
    </dsp:sp>
    <dsp:sp modelId="{93B34B2D-6050-4E46-B063-263E67EF7D44}">
      <dsp:nvSpPr>
        <dsp:cNvPr id="0" name=""/>
        <dsp:cNvSpPr/>
      </dsp:nvSpPr>
      <dsp:spPr>
        <a:xfrm>
          <a:off x="321049" y="3595195"/>
          <a:ext cx="2395229" cy="129840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b="1" kern="1200" dirty="0" smtClean="0"/>
            <a:t>修改定稿</a:t>
          </a:r>
          <a:endParaRPr lang="zh-CN" altLang="en-US" sz="3600" b="1" kern="1200" dirty="0"/>
        </a:p>
      </dsp:txBody>
      <dsp:txXfrm>
        <a:off x="321049" y="3595195"/>
        <a:ext cx="2395229" cy="12984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FA725-87B5-4564-9EE8-87009B7270DD}">
      <dsp:nvSpPr>
        <dsp:cNvPr id="0" name=""/>
        <dsp:cNvSpPr/>
      </dsp:nvSpPr>
      <dsp:spPr>
        <a:xfrm>
          <a:off x="3081967" y="2375586"/>
          <a:ext cx="2180514" cy="378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218"/>
              </a:lnTo>
              <a:lnTo>
                <a:pt x="2180514" y="189218"/>
              </a:lnTo>
              <a:lnTo>
                <a:pt x="2180514" y="378436"/>
              </a:lnTo>
            </a:path>
          </a:pathLst>
        </a:custGeom>
        <a:noFill/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90FF5BC3-53F5-4330-8ECB-2A09ECC91007}">
      <dsp:nvSpPr>
        <dsp:cNvPr id="0" name=""/>
        <dsp:cNvSpPr/>
      </dsp:nvSpPr>
      <dsp:spPr>
        <a:xfrm>
          <a:off x="3036247" y="2375586"/>
          <a:ext cx="91440" cy="3784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84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99DD6E-1CF6-45CD-B8F6-0EEFEDCB3E12}">
      <dsp:nvSpPr>
        <dsp:cNvPr id="0" name=""/>
        <dsp:cNvSpPr/>
      </dsp:nvSpPr>
      <dsp:spPr>
        <a:xfrm>
          <a:off x="901452" y="2375586"/>
          <a:ext cx="2180514" cy="378436"/>
        </a:xfrm>
        <a:custGeom>
          <a:avLst/>
          <a:gdLst/>
          <a:ahLst/>
          <a:cxnLst/>
          <a:rect l="0" t="0" r="0" b="0"/>
          <a:pathLst>
            <a:path>
              <a:moveTo>
                <a:pt x="2180514" y="0"/>
              </a:moveTo>
              <a:lnTo>
                <a:pt x="2180514" y="189218"/>
              </a:lnTo>
              <a:lnTo>
                <a:pt x="0" y="189218"/>
              </a:lnTo>
              <a:lnTo>
                <a:pt x="0" y="378436"/>
              </a:lnTo>
            </a:path>
          </a:pathLst>
        </a:custGeom>
        <a:noFill/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1E35064D-F10F-46A4-BEF9-4C4E8691D096}">
      <dsp:nvSpPr>
        <dsp:cNvPr id="0" name=""/>
        <dsp:cNvSpPr/>
      </dsp:nvSpPr>
      <dsp:spPr>
        <a:xfrm>
          <a:off x="2180928" y="1474547"/>
          <a:ext cx="1802078" cy="90103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chemeClr val="tx1"/>
              </a:solidFill>
            </a:rPr>
            <a:t>勾搭研究生</a:t>
          </a:r>
          <a:endParaRPr lang="zh-CN" altLang="en-US" sz="2400" b="1" kern="1200" dirty="0">
            <a:solidFill>
              <a:schemeClr val="tx1"/>
            </a:solidFill>
          </a:endParaRPr>
        </a:p>
      </dsp:txBody>
      <dsp:txXfrm>
        <a:off x="2180928" y="1474547"/>
        <a:ext cx="1802078" cy="901039"/>
      </dsp:txXfrm>
    </dsp:sp>
    <dsp:sp modelId="{39C5E909-1D05-4536-B314-09331BB768F1}">
      <dsp:nvSpPr>
        <dsp:cNvPr id="0" name=""/>
        <dsp:cNvSpPr/>
      </dsp:nvSpPr>
      <dsp:spPr>
        <a:xfrm>
          <a:off x="413" y="2754023"/>
          <a:ext cx="1802078" cy="90103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F0F0F0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chemeClr val="tx1"/>
              </a:solidFill>
              <a:latin typeface="+mn-ea"/>
              <a:ea typeface="+mn-ea"/>
            </a:rPr>
            <a:t>以“老乡”概念为纽带，寻找志同道合的队友</a:t>
          </a:r>
          <a:endParaRPr lang="zh-CN" altLang="en-US" sz="20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413" y="2754023"/>
        <a:ext cx="1802078" cy="901039"/>
      </dsp:txXfrm>
    </dsp:sp>
    <dsp:sp modelId="{FB7CA17B-BB3C-4CFA-9972-4FEA603F173B}">
      <dsp:nvSpPr>
        <dsp:cNvPr id="0" name=""/>
        <dsp:cNvSpPr/>
      </dsp:nvSpPr>
      <dsp:spPr>
        <a:xfrm>
          <a:off x="2180928" y="2754023"/>
          <a:ext cx="1802078" cy="90103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chemeClr val="tx1"/>
              </a:solidFill>
              <a:latin typeface="+mn-ea"/>
              <a:ea typeface="+mn-ea"/>
            </a:rPr>
            <a:t>公开招募</a:t>
          </a:r>
          <a:r>
            <a:rPr lang="en-US" altLang="zh-CN" sz="2000" b="1" kern="1200" dirty="0" smtClean="0">
              <a:solidFill>
                <a:schemeClr val="tx1"/>
              </a:solidFill>
              <a:latin typeface="+mn-ea"/>
              <a:ea typeface="+mn-ea"/>
            </a:rPr>
            <a:t>--</a:t>
          </a:r>
          <a:r>
            <a:rPr lang="zh-CN" altLang="en-US" sz="2000" b="1" kern="1200" dirty="0" smtClean="0">
              <a:solidFill>
                <a:schemeClr val="tx1"/>
              </a:solidFill>
              <a:latin typeface="+mn-ea"/>
              <a:ea typeface="+mn-ea"/>
            </a:rPr>
            <a:t>别忘记神奇的小天鹅、微信、人人等</a:t>
          </a:r>
          <a:endParaRPr lang="en-US" altLang="zh-CN" sz="2000" b="1" kern="1200" dirty="0" smtClean="0">
            <a:solidFill>
              <a:schemeClr val="tx1"/>
            </a:solidFill>
            <a:latin typeface="+mn-ea"/>
            <a:ea typeface="+mn-ea"/>
          </a:endParaRPr>
        </a:p>
      </dsp:txBody>
      <dsp:txXfrm>
        <a:off x="2180928" y="2754023"/>
        <a:ext cx="1802078" cy="901039"/>
      </dsp:txXfrm>
    </dsp:sp>
    <dsp:sp modelId="{5FFAA0C6-3CBA-46D9-9CD8-C978E80FDA9E}">
      <dsp:nvSpPr>
        <dsp:cNvPr id="0" name=""/>
        <dsp:cNvSpPr/>
      </dsp:nvSpPr>
      <dsp:spPr>
        <a:xfrm>
          <a:off x="4361442" y="2754023"/>
          <a:ext cx="1802078" cy="90103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chemeClr val="tx1"/>
              </a:solidFill>
              <a:latin typeface="+mn-ea"/>
              <a:ea typeface="+mn-ea"/>
            </a:rPr>
            <a:t>学校提供资源</a:t>
          </a:r>
          <a:r>
            <a:rPr lang="en-US" altLang="zh-CN" sz="2000" b="1" kern="1200" dirty="0" smtClean="0">
              <a:solidFill>
                <a:schemeClr val="tx1"/>
              </a:solidFill>
              <a:latin typeface="+mn-ea"/>
              <a:ea typeface="+mn-ea"/>
            </a:rPr>
            <a:t>---</a:t>
          </a:r>
          <a:r>
            <a:rPr lang="zh-CN" altLang="en-US" sz="2000" b="1" kern="1200" dirty="0" smtClean="0">
              <a:solidFill>
                <a:schemeClr val="tx1"/>
              </a:solidFill>
              <a:latin typeface="+mn-ea"/>
              <a:ea typeface="+mn-ea"/>
            </a:rPr>
            <a:t>硕博辅导员机制</a:t>
          </a:r>
          <a:endParaRPr lang="en-US" altLang="zh-CN" sz="2000" b="1" kern="1200" dirty="0" smtClean="0">
            <a:solidFill>
              <a:schemeClr val="tx1"/>
            </a:solidFill>
            <a:latin typeface="+mn-ea"/>
            <a:ea typeface="+mn-ea"/>
          </a:endParaRPr>
        </a:p>
      </dsp:txBody>
      <dsp:txXfrm>
        <a:off x="4361442" y="2754023"/>
        <a:ext cx="1802078" cy="901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78905-2B0B-4F6C-AB28-3C042BC221A3}" type="datetimeFigureOut">
              <a:rPr lang="zh-CN" altLang="en-US" smtClean="0"/>
              <a:pPr/>
              <a:t>2014/4/19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27C1E-5F58-44DA-ADC3-AA2DBB0968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00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A8E96-404D-44B1-B252-57751BED3577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6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000C-0A70-489F-A86B-0032F69E2862}" type="slidenum">
              <a:rPr lang="zh-CN" altLang="en-US" smtClean="0"/>
              <a:pPr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842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7D3A7-82D3-46FA-9143-411E3F3D9294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EEB4D-D970-4FB9-A3E4-7B8122687D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B113-1E6C-4ACD-84EC-CC9331F8A218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AA131-99FE-4A8C-A747-E21334164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22C51-2C77-49AF-8C37-869EF7E07C2E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08E24-794E-43AF-9D14-04D1DA3F45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893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 userDrawn="1"/>
        </p:nvSpPr>
        <p:spPr>
          <a:xfrm>
            <a:off x="357887" y="6370978"/>
            <a:ext cx="672593" cy="53923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en-US" altLang="zh-CN" sz="1500" kern="1200" dirty="0" smtClean="0">
                <a:solidFill>
                  <a:srgbClr val="EEF961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itchFamily="49" charset="-122"/>
                <a:cs typeface="经典繁仿黑" pitchFamily="49" charset="-122"/>
              </a:rPr>
              <a:t>LOGO</a:t>
            </a:r>
            <a:endParaRPr lang="zh-CN" altLang="en-US" sz="1500" kern="1200" dirty="0">
              <a:solidFill>
                <a:srgbClr val="EEF961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itchFamily="49" charset="-122"/>
              <a:cs typeface="经典繁仿黑" pitchFamily="49" charset="-122"/>
            </a:endParaRPr>
          </a:p>
        </p:txBody>
      </p:sp>
      <p:cxnSp>
        <p:nvCxnSpPr>
          <p:cNvPr id="25" name="直接连接符 24"/>
          <p:cNvCxnSpPr/>
          <p:nvPr userDrawn="1"/>
        </p:nvCxnSpPr>
        <p:spPr>
          <a:xfrm>
            <a:off x="1030480" y="6424664"/>
            <a:ext cx="0" cy="26187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1122549" y="6402125"/>
            <a:ext cx="2239379" cy="27762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zh-CN" altLang="en-US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目录页</a:t>
            </a:r>
            <a:endParaRPr lang="zh-CN" altLang="en-US" sz="1300" kern="1200" dirty="0">
              <a:solidFill>
                <a:srgbClr val="EEF96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7" name="矩形 26"/>
          <p:cNvSpPr/>
          <p:nvPr userDrawn="1"/>
        </p:nvSpPr>
        <p:spPr>
          <a:xfrm>
            <a:off x="7975708" y="6371355"/>
            <a:ext cx="820496" cy="369246"/>
          </a:xfrm>
          <a:prstGeom prst="rect">
            <a:avLst/>
          </a:prstGeom>
        </p:spPr>
        <p:txBody>
          <a:bodyPr lIns="76819" tIns="38409" rIns="76819" bIns="38409"/>
          <a:lstStyle/>
          <a:p>
            <a:pPr algn="ctr">
              <a:defRPr/>
            </a:pP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第 </a:t>
            </a:r>
            <a:fld id="{2EEF1883-7A0E-4F66-9932-E581691AD397}" type="slidenum">
              <a:rPr lang="zh-CN" altLang="en-US" sz="1300">
                <a:solidFill>
                  <a:srgbClr val="EEF961"/>
                </a:solidFill>
              </a:rPr>
              <a:pPr algn="ctr">
                <a:defRPr/>
              </a:pPr>
              <a:t>‹#›</a:t>
            </a:fld>
            <a:r>
              <a:rPr lang="zh-CN" altLang="en-US" sz="1300" dirty="0">
                <a:solidFill>
                  <a:srgbClr val="EEF961"/>
                </a:solidFill>
              </a:rPr>
              <a:t>  </a:t>
            </a: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5328380" y="674419"/>
            <a:ext cx="3815621" cy="52285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/>
            <a:endParaRPr lang="en-US" dirty="0"/>
          </a:p>
        </p:txBody>
      </p:sp>
      <p:sp>
        <p:nvSpPr>
          <p:cNvPr id="10" name="椭圆 9"/>
          <p:cNvSpPr/>
          <p:nvPr userDrawn="1"/>
        </p:nvSpPr>
        <p:spPr>
          <a:xfrm>
            <a:off x="250353" y="833127"/>
            <a:ext cx="161988" cy="2158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1" name="椭圆 10"/>
          <p:cNvSpPr/>
          <p:nvPr userDrawn="1"/>
        </p:nvSpPr>
        <p:spPr>
          <a:xfrm>
            <a:off x="466319" y="833127"/>
            <a:ext cx="161988" cy="2158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椭圆 11"/>
          <p:cNvSpPr/>
          <p:nvPr userDrawn="1"/>
        </p:nvSpPr>
        <p:spPr>
          <a:xfrm>
            <a:off x="682284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3" name="椭圆 12"/>
          <p:cNvSpPr/>
          <p:nvPr userDrawn="1"/>
        </p:nvSpPr>
        <p:spPr>
          <a:xfrm>
            <a:off x="898250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0" name="直角三角形 19"/>
          <p:cNvSpPr/>
          <p:nvPr userDrawn="1"/>
        </p:nvSpPr>
        <p:spPr>
          <a:xfrm flipH="1">
            <a:off x="4950190" y="674419"/>
            <a:ext cx="378190" cy="522850"/>
          </a:xfrm>
          <a:prstGeom prst="rtTriangl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defTabSz="1037053"/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357887" y="6370978"/>
            <a:ext cx="672593" cy="53923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en-US" altLang="zh-CN" sz="1500" kern="1200" dirty="0" smtClean="0">
                <a:solidFill>
                  <a:srgbClr val="EEF961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itchFamily="49" charset="-122"/>
                <a:cs typeface="经典繁仿黑" pitchFamily="49" charset="-122"/>
              </a:rPr>
              <a:t>LOGO</a:t>
            </a:r>
            <a:endParaRPr lang="zh-CN" altLang="en-US" sz="1500" kern="1200" dirty="0">
              <a:solidFill>
                <a:srgbClr val="EEF961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itchFamily="49" charset="-122"/>
              <a:cs typeface="经典繁仿黑" pitchFamily="49" charset="-122"/>
            </a:endParaRPr>
          </a:p>
        </p:txBody>
      </p:sp>
      <p:cxnSp>
        <p:nvCxnSpPr>
          <p:cNvPr id="25" name="直接连接符 24"/>
          <p:cNvCxnSpPr/>
          <p:nvPr userDrawn="1"/>
        </p:nvCxnSpPr>
        <p:spPr>
          <a:xfrm>
            <a:off x="1030480" y="6424664"/>
            <a:ext cx="0" cy="26187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1122549" y="6402125"/>
            <a:ext cx="2239379" cy="27762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zh-CN" altLang="en-US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正文</a:t>
            </a:r>
            <a:r>
              <a:rPr lang="en-US" altLang="zh-CN" sz="1300" kern="1200" baseline="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. </a:t>
            </a:r>
            <a:r>
              <a:rPr lang="zh-CN" altLang="en-US" sz="1300" kern="1200" baseline="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第一章</a:t>
            </a:r>
            <a:endParaRPr lang="zh-CN" altLang="en-US" sz="1300" kern="1200" dirty="0">
              <a:solidFill>
                <a:srgbClr val="EEF96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8" name="TextBox 28"/>
          <p:cNvSpPr txBox="1">
            <a:spLocks noChangeArrowheads="1"/>
          </p:cNvSpPr>
          <p:nvPr userDrawn="1"/>
        </p:nvSpPr>
        <p:spPr bwMode="auto">
          <a:xfrm>
            <a:off x="1222320" y="693330"/>
            <a:ext cx="2703102" cy="38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为什么需要压力管理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0" y="1197269"/>
            <a:ext cx="9144000" cy="5039392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7975708" y="6371355"/>
            <a:ext cx="820496" cy="369246"/>
          </a:xfrm>
          <a:prstGeom prst="rect">
            <a:avLst/>
          </a:prstGeom>
        </p:spPr>
        <p:txBody>
          <a:bodyPr lIns="76819" tIns="38409" rIns="76819" bIns="38409"/>
          <a:lstStyle/>
          <a:p>
            <a:pPr algn="ctr">
              <a:defRPr/>
            </a:pP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第 </a:t>
            </a:r>
            <a:fld id="{2EEF1883-7A0E-4F66-9932-E581691AD397}" type="slidenum">
              <a:rPr lang="zh-CN" altLang="en-US" sz="1300">
                <a:solidFill>
                  <a:srgbClr val="EEF961"/>
                </a:solidFill>
              </a:rPr>
              <a:pPr algn="ctr">
                <a:defRPr/>
              </a:pPr>
              <a:t>‹#›</a:t>
            </a:fld>
            <a:r>
              <a:rPr lang="zh-CN" altLang="en-US" sz="1300" dirty="0">
                <a:solidFill>
                  <a:srgbClr val="EEF961"/>
                </a:solidFill>
              </a:rPr>
              <a:t>  </a:t>
            </a: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页</a:t>
            </a:r>
          </a:p>
        </p:txBody>
      </p:sp>
      <p:sp>
        <p:nvSpPr>
          <p:cNvPr id="22" name="TextBox 10"/>
          <p:cNvSpPr>
            <a:spLocks noChangeArrowheads="1"/>
          </p:cNvSpPr>
          <p:nvPr userDrawn="1"/>
        </p:nvSpPr>
        <p:spPr bwMode="auto">
          <a:xfrm>
            <a:off x="5436434" y="797252"/>
            <a:ext cx="3359770" cy="33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/>
          <a:p>
            <a:r>
              <a:rPr lang="en-US" altLang="zh-CN" sz="1700" b="0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700" b="0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、压力引起的问题，层出不穷</a:t>
            </a:r>
            <a:endParaRPr lang="zh-CN" altLang="en-US" sz="1700" b="0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919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5328380" y="674419"/>
            <a:ext cx="3815621" cy="52285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/>
            <a:endParaRPr lang="en-US" dirty="0"/>
          </a:p>
        </p:txBody>
      </p:sp>
      <p:sp>
        <p:nvSpPr>
          <p:cNvPr id="10" name="椭圆 9"/>
          <p:cNvSpPr/>
          <p:nvPr userDrawn="1"/>
        </p:nvSpPr>
        <p:spPr>
          <a:xfrm>
            <a:off x="250353" y="833127"/>
            <a:ext cx="161988" cy="2158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1" name="椭圆 10"/>
          <p:cNvSpPr/>
          <p:nvPr userDrawn="1"/>
        </p:nvSpPr>
        <p:spPr>
          <a:xfrm>
            <a:off x="466319" y="833127"/>
            <a:ext cx="161988" cy="2158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椭圆 11"/>
          <p:cNvSpPr/>
          <p:nvPr userDrawn="1"/>
        </p:nvSpPr>
        <p:spPr>
          <a:xfrm>
            <a:off x="682284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3" name="椭圆 12"/>
          <p:cNvSpPr/>
          <p:nvPr userDrawn="1"/>
        </p:nvSpPr>
        <p:spPr>
          <a:xfrm>
            <a:off x="898250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0" name="直角三角形 19"/>
          <p:cNvSpPr/>
          <p:nvPr userDrawn="1"/>
        </p:nvSpPr>
        <p:spPr>
          <a:xfrm flipH="1">
            <a:off x="4950190" y="674419"/>
            <a:ext cx="378190" cy="522850"/>
          </a:xfrm>
          <a:prstGeom prst="rtTriangl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defTabSz="1037053"/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357887" y="6370978"/>
            <a:ext cx="672593" cy="53923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en-US" altLang="zh-CN" sz="1500" kern="1200" dirty="0" smtClean="0">
                <a:solidFill>
                  <a:srgbClr val="EEF961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itchFamily="49" charset="-122"/>
                <a:cs typeface="经典繁仿黑" pitchFamily="49" charset="-122"/>
              </a:rPr>
              <a:t>LOGO</a:t>
            </a:r>
            <a:endParaRPr lang="zh-CN" altLang="en-US" sz="1500" kern="1200" dirty="0">
              <a:solidFill>
                <a:srgbClr val="EEF961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itchFamily="49" charset="-122"/>
              <a:cs typeface="经典繁仿黑" pitchFamily="49" charset="-122"/>
            </a:endParaRPr>
          </a:p>
        </p:txBody>
      </p:sp>
      <p:cxnSp>
        <p:nvCxnSpPr>
          <p:cNvPr id="25" name="直接连接符 24"/>
          <p:cNvCxnSpPr/>
          <p:nvPr userDrawn="1"/>
        </p:nvCxnSpPr>
        <p:spPr>
          <a:xfrm>
            <a:off x="1030480" y="6424664"/>
            <a:ext cx="0" cy="26187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1122549" y="6402125"/>
            <a:ext cx="2239379" cy="27762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zh-CN" altLang="en-US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正文</a:t>
            </a:r>
            <a:r>
              <a:rPr lang="en-US" altLang="zh-CN" sz="1300" kern="1200" baseline="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. </a:t>
            </a:r>
            <a:r>
              <a:rPr lang="zh-CN" altLang="en-US" sz="1300" kern="1200" baseline="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第一章</a:t>
            </a:r>
            <a:endParaRPr lang="zh-CN" altLang="en-US" sz="1300" kern="1200" dirty="0">
              <a:solidFill>
                <a:srgbClr val="EEF96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8" name="TextBox 28"/>
          <p:cNvSpPr txBox="1">
            <a:spLocks noChangeArrowheads="1"/>
          </p:cNvSpPr>
          <p:nvPr userDrawn="1"/>
        </p:nvSpPr>
        <p:spPr bwMode="auto">
          <a:xfrm>
            <a:off x="1222320" y="693330"/>
            <a:ext cx="2703102" cy="38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为什么需要压力管理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0" y="1197269"/>
            <a:ext cx="9144000" cy="5039392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7975708" y="6371355"/>
            <a:ext cx="820496" cy="369246"/>
          </a:xfrm>
          <a:prstGeom prst="rect">
            <a:avLst/>
          </a:prstGeom>
        </p:spPr>
        <p:txBody>
          <a:bodyPr lIns="76819" tIns="38409" rIns="76819" bIns="38409"/>
          <a:lstStyle/>
          <a:p>
            <a:pPr algn="ctr">
              <a:defRPr/>
            </a:pP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第 </a:t>
            </a:r>
            <a:fld id="{2EEF1883-7A0E-4F66-9932-E581691AD397}" type="slidenum">
              <a:rPr lang="zh-CN" altLang="en-US" sz="1300">
                <a:solidFill>
                  <a:srgbClr val="EEF961"/>
                </a:solidFill>
              </a:rPr>
              <a:pPr algn="ctr">
                <a:defRPr/>
              </a:pPr>
              <a:t>‹#›</a:t>
            </a:fld>
            <a:r>
              <a:rPr lang="zh-CN" altLang="en-US" sz="1300" dirty="0">
                <a:solidFill>
                  <a:srgbClr val="EEF961"/>
                </a:solidFill>
              </a:rPr>
              <a:t>  </a:t>
            </a: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页</a:t>
            </a:r>
          </a:p>
        </p:txBody>
      </p:sp>
      <p:sp>
        <p:nvSpPr>
          <p:cNvPr id="22" name="TextBox 10"/>
          <p:cNvSpPr>
            <a:spLocks noChangeArrowheads="1"/>
          </p:cNvSpPr>
          <p:nvPr userDrawn="1"/>
        </p:nvSpPr>
        <p:spPr bwMode="auto">
          <a:xfrm>
            <a:off x="5436433" y="797252"/>
            <a:ext cx="3511762" cy="6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/>
          <a:p>
            <a:r>
              <a:rPr lang="en-US" altLang="zh-CN" sz="1700" b="0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700" b="0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、无论压力太大或太小，都需要管理</a:t>
            </a:r>
            <a:endParaRPr lang="zh-CN" altLang="en-US" sz="1700" b="0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6424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5328380" y="674419"/>
            <a:ext cx="3815621" cy="52285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/>
            <a:endParaRPr lang="en-US" dirty="0"/>
          </a:p>
        </p:txBody>
      </p:sp>
      <p:sp>
        <p:nvSpPr>
          <p:cNvPr id="18" name="椭圆 17"/>
          <p:cNvSpPr/>
          <p:nvPr userDrawn="1"/>
        </p:nvSpPr>
        <p:spPr>
          <a:xfrm>
            <a:off x="250353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9" name="椭圆 18"/>
          <p:cNvSpPr/>
          <p:nvPr userDrawn="1"/>
        </p:nvSpPr>
        <p:spPr>
          <a:xfrm>
            <a:off x="466319" y="833127"/>
            <a:ext cx="161988" cy="2158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20" name="椭圆 19"/>
          <p:cNvSpPr/>
          <p:nvPr userDrawn="1"/>
        </p:nvSpPr>
        <p:spPr>
          <a:xfrm>
            <a:off x="682284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1" name="椭圆 20"/>
          <p:cNvSpPr/>
          <p:nvPr userDrawn="1"/>
        </p:nvSpPr>
        <p:spPr>
          <a:xfrm>
            <a:off x="898250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2" name="直角三角形 21"/>
          <p:cNvSpPr/>
          <p:nvPr userDrawn="1"/>
        </p:nvSpPr>
        <p:spPr>
          <a:xfrm flipH="1">
            <a:off x="4950190" y="674419"/>
            <a:ext cx="378190" cy="522850"/>
          </a:xfrm>
          <a:prstGeom prst="rtTriangl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defTabSz="1037053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57887" y="6370978"/>
            <a:ext cx="672593" cy="53923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en-US" altLang="zh-CN" sz="1500" kern="1200" dirty="0" smtClean="0">
                <a:solidFill>
                  <a:srgbClr val="EEF961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itchFamily="49" charset="-122"/>
                <a:cs typeface="经典繁仿黑" pitchFamily="49" charset="-122"/>
              </a:rPr>
              <a:t>LOGO</a:t>
            </a:r>
            <a:endParaRPr lang="zh-CN" altLang="en-US" sz="1500" kern="1200" dirty="0">
              <a:solidFill>
                <a:srgbClr val="EEF961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itchFamily="49" charset="-122"/>
              <a:cs typeface="经典繁仿黑" pitchFamily="49" charset="-122"/>
            </a:endParaRPr>
          </a:p>
        </p:txBody>
      </p:sp>
      <p:cxnSp>
        <p:nvCxnSpPr>
          <p:cNvPr id="24" name="直接连接符 23"/>
          <p:cNvCxnSpPr/>
          <p:nvPr userDrawn="1"/>
        </p:nvCxnSpPr>
        <p:spPr>
          <a:xfrm>
            <a:off x="1030480" y="6424664"/>
            <a:ext cx="0" cy="26187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1122549" y="6402125"/>
            <a:ext cx="2239379" cy="27762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zh-CN" altLang="en-US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正文 </a:t>
            </a:r>
            <a:r>
              <a:rPr lang="en-US" altLang="zh-CN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. </a:t>
            </a:r>
            <a:r>
              <a:rPr lang="zh-CN" altLang="en-US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第二章</a:t>
            </a:r>
          </a:p>
        </p:txBody>
      </p:sp>
      <p:sp>
        <p:nvSpPr>
          <p:cNvPr id="26" name="TextBox 28"/>
          <p:cNvSpPr txBox="1">
            <a:spLocks noChangeArrowheads="1"/>
          </p:cNvSpPr>
          <p:nvPr userDrawn="1"/>
        </p:nvSpPr>
        <p:spPr bwMode="auto">
          <a:xfrm>
            <a:off x="1222320" y="693330"/>
            <a:ext cx="2703102" cy="38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压力管理知识概述</a:t>
            </a:r>
          </a:p>
        </p:txBody>
      </p:sp>
      <p:sp>
        <p:nvSpPr>
          <p:cNvPr id="27" name="矩形 26"/>
          <p:cNvSpPr/>
          <p:nvPr userDrawn="1"/>
        </p:nvSpPr>
        <p:spPr>
          <a:xfrm>
            <a:off x="0" y="1197269"/>
            <a:ext cx="9144000" cy="5039392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8" name="矩形 27"/>
          <p:cNvSpPr/>
          <p:nvPr userDrawn="1"/>
        </p:nvSpPr>
        <p:spPr>
          <a:xfrm>
            <a:off x="7975708" y="6371355"/>
            <a:ext cx="820496" cy="369246"/>
          </a:xfrm>
          <a:prstGeom prst="rect">
            <a:avLst/>
          </a:prstGeom>
        </p:spPr>
        <p:txBody>
          <a:bodyPr lIns="76819" tIns="38409" rIns="76819" bIns="38409"/>
          <a:lstStyle/>
          <a:p>
            <a:pPr algn="ctr">
              <a:defRPr/>
            </a:pP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第 </a:t>
            </a:r>
            <a:fld id="{2EEF1883-7A0E-4F66-9932-E581691AD397}" type="slidenum">
              <a:rPr lang="zh-CN" altLang="en-US" sz="1300">
                <a:solidFill>
                  <a:srgbClr val="EEF961"/>
                </a:solidFill>
              </a:rPr>
              <a:pPr algn="ctr">
                <a:defRPr/>
              </a:pPr>
              <a:t>‹#›</a:t>
            </a:fld>
            <a:r>
              <a:rPr lang="zh-CN" altLang="en-US" sz="1300" dirty="0">
                <a:solidFill>
                  <a:srgbClr val="EEF961"/>
                </a:solidFill>
              </a:rPr>
              <a:t>  </a:t>
            </a: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页</a:t>
            </a:r>
          </a:p>
        </p:txBody>
      </p:sp>
      <p:sp>
        <p:nvSpPr>
          <p:cNvPr id="29" name="TextBox 10"/>
          <p:cNvSpPr>
            <a:spLocks noChangeArrowheads="1"/>
          </p:cNvSpPr>
          <p:nvPr userDrawn="1"/>
        </p:nvSpPr>
        <p:spPr bwMode="auto">
          <a:xfrm>
            <a:off x="5436433" y="797252"/>
            <a:ext cx="3511762" cy="33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/>
          <a:p>
            <a:r>
              <a:rPr lang="en-US" altLang="zh-CN" sz="1700" b="0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700" b="0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、为什么会有压力，压力来源</a:t>
            </a:r>
            <a:endParaRPr lang="zh-CN" altLang="en-US" sz="1700" b="0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5328380" y="674419"/>
            <a:ext cx="3815621" cy="52285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/>
            <a:endParaRPr lang="en-US" dirty="0"/>
          </a:p>
        </p:txBody>
      </p:sp>
      <p:sp>
        <p:nvSpPr>
          <p:cNvPr id="9" name="椭圆 8"/>
          <p:cNvSpPr/>
          <p:nvPr userDrawn="1"/>
        </p:nvSpPr>
        <p:spPr>
          <a:xfrm>
            <a:off x="250353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" name="椭圆 9"/>
          <p:cNvSpPr/>
          <p:nvPr userDrawn="1"/>
        </p:nvSpPr>
        <p:spPr>
          <a:xfrm>
            <a:off x="466319" y="833127"/>
            <a:ext cx="161988" cy="2158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1" name="椭圆 10"/>
          <p:cNvSpPr/>
          <p:nvPr userDrawn="1"/>
        </p:nvSpPr>
        <p:spPr>
          <a:xfrm>
            <a:off x="682284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椭圆 11"/>
          <p:cNvSpPr/>
          <p:nvPr userDrawn="1"/>
        </p:nvSpPr>
        <p:spPr>
          <a:xfrm>
            <a:off x="898250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3" name="直角三角形 12"/>
          <p:cNvSpPr/>
          <p:nvPr userDrawn="1"/>
        </p:nvSpPr>
        <p:spPr>
          <a:xfrm flipH="1">
            <a:off x="4950190" y="674419"/>
            <a:ext cx="378190" cy="522850"/>
          </a:xfrm>
          <a:prstGeom prst="rtTriangl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defTabSz="1037053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57887" y="6370978"/>
            <a:ext cx="672593" cy="53923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en-US" altLang="zh-CN" sz="1500" kern="1200" dirty="0" smtClean="0">
                <a:solidFill>
                  <a:srgbClr val="EEF961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itchFamily="49" charset="-122"/>
                <a:cs typeface="经典繁仿黑" pitchFamily="49" charset="-122"/>
              </a:rPr>
              <a:t>LOGO</a:t>
            </a:r>
            <a:endParaRPr lang="zh-CN" altLang="en-US" sz="1500" kern="1200" dirty="0">
              <a:solidFill>
                <a:srgbClr val="EEF961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itchFamily="49" charset="-122"/>
              <a:cs typeface="经典繁仿黑" pitchFamily="49" charset="-122"/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030480" y="6424664"/>
            <a:ext cx="0" cy="26187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122549" y="6402125"/>
            <a:ext cx="2239379" cy="27762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zh-CN" altLang="en-US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正文 </a:t>
            </a:r>
            <a:r>
              <a:rPr lang="en-US" altLang="zh-CN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. </a:t>
            </a:r>
            <a:r>
              <a:rPr lang="zh-CN" altLang="en-US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第二章</a:t>
            </a:r>
          </a:p>
        </p:txBody>
      </p:sp>
      <p:sp>
        <p:nvSpPr>
          <p:cNvPr id="17" name="TextBox 28"/>
          <p:cNvSpPr txBox="1">
            <a:spLocks noChangeArrowheads="1"/>
          </p:cNvSpPr>
          <p:nvPr userDrawn="1"/>
        </p:nvSpPr>
        <p:spPr bwMode="auto">
          <a:xfrm>
            <a:off x="1222320" y="693330"/>
            <a:ext cx="2703102" cy="38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压力管理知识概述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0" y="1197269"/>
            <a:ext cx="9144000" cy="5039392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9" name="矩形 18"/>
          <p:cNvSpPr/>
          <p:nvPr userDrawn="1"/>
        </p:nvSpPr>
        <p:spPr>
          <a:xfrm>
            <a:off x="7975708" y="6371355"/>
            <a:ext cx="820496" cy="369246"/>
          </a:xfrm>
          <a:prstGeom prst="rect">
            <a:avLst/>
          </a:prstGeom>
        </p:spPr>
        <p:txBody>
          <a:bodyPr lIns="76819" tIns="38409" rIns="76819" bIns="38409"/>
          <a:lstStyle/>
          <a:p>
            <a:pPr algn="ctr">
              <a:defRPr/>
            </a:pP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第 </a:t>
            </a:r>
            <a:fld id="{2EEF1883-7A0E-4F66-9932-E581691AD397}" type="slidenum">
              <a:rPr lang="zh-CN" altLang="en-US" sz="1300">
                <a:solidFill>
                  <a:srgbClr val="EEF961"/>
                </a:solidFill>
              </a:rPr>
              <a:pPr algn="ctr">
                <a:defRPr/>
              </a:pPr>
              <a:t>‹#›</a:t>
            </a:fld>
            <a:r>
              <a:rPr lang="zh-CN" altLang="en-US" sz="1300" dirty="0">
                <a:solidFill>
                  <a:srgbClr val="EEF961"/>
                </a:solidFill>
              </a:rPr>
              <a:t>  </a:t>
            </a: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页</a:t>
            </a:r>
          </a:p>
        </p:txBody>
      </p:sp>
      <p:sp>
        <p:nvSpPr>
          <p:cNvPr id="20" name="TextBox 10"/>
          <p:cNvSpPr>
            <a:spLocks noChangeArrowheads="1"/>
          </p:cNvSpPr>
          <p:nvPr userDrawn="1"/>
        </p:nvSpPr>
        <p:spPr bwMode="auto">
          <a:xfrm>
            <a:off x="5436433" y="797252"/>
            <a:ext cx="3511762" cy="33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/>
          <a:p>
            <a:r>
              <a:rPr lang="en-US" altLang="zh-CN" sz="1700" b="0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700" b="0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、压力的正面作用和负面影响</a:t>
            </a:r>
            <a:endParaRPr lang="zh-CN" altLang="en-US" sz="1700" b="0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328380" y="674419"/>
            <a:ext cx="3815621" cy="52285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/>
            <a:endParaRPr lang="en-US" dirty="0"/>
          </a:p>
        </p:txBody>
      </p:sp>
      <p:sp>
        <p:nvSpPr>
          <p:cNvPr id="7" name="椭圆 6"/>
          <p:cNvSpPr/>
          <p:nvPr userDrawn="1"/>
        </p:nvSpPr>
        <p:spPr>
          <a:xfrm>
            <a:off x="250353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8" name="椭圆 7"/>
          <p:cNvSpPr/>
          <p:nvPr userDrawn="1"/>
        </p:nvSpPr>
        <p:spPr>
          <a:xfrm>
            <a:off x="466319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9" name="椭圆 8"/>
          <p:cNvSpPr/>
          <p:nvPr userDrawn="1"/>
        </p:nvSpPr>
        <p:spPr>
          <a:xfrm>
            <a:off x="682284" y="833127"/>
            <a:ext cx="161988" cy="2158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" name="椭圆 9"/>
          <p:cNvSpPr/>
          <p:nvPr userDrawn="1"/>
        </p:nvSpPr>
        <p:spPr>
          <a:xfrm>
            <a:off x="898250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flipH="1">
            <a:off x="4950190" y="674419"/>
            <a:ext cx="378190" cy="522850"/>
          </a:xfrm>
          <a:prstGeom prst="rtTriangl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defTabSz="1037053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57887" y="6370978"/>
            <a:ext cx="672593" cy="53923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en-US" altLang="zh-CN" sz="1500" kern="1200" dirty="0" smtClean="0">
                <a:solidFill>
                  <a:srgbClr val="EEF961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itchFamily="49" charset="-122"/>
                <a:cs typeface="经典繁仿黑" pitchFamily="49" charset="-122"/>
              </a:rPr>
              <a:t>LOGO</a:t>
            </a:r>
            <a:endParaRPr lang="zh-CN" altLang="en-US" sz="1500" kern="1200" dirty="0">
              <a:solidFill>
                <a:srgbClr val="EEF961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itchFamily="49" charset="-122"/>
              <a:cs typeface="经典繁仿黑" pitchFamily="49" charset="-122"/>
            </a:endParaRP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1030480" y="6424664"/>
            <a:ext cx="0" cy="26187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122549" y="6402125"/>
            <a:ext cx="2239379" cy="27762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zh-CN" altLang="en-US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正文 </a:t>
            </a:r>
            <a:r>
              <a:rPr lang="en-US" altLang="zh-CN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. </a:t>
            </a:r>
            <a:r>
              <a:rPr lang="zh-CN" altLang="en-US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第三章</a:t>
            </a:r>
          </a:p>
        </p:txBody>
      </p:sp>
      <p:sp>
        <p:nvSpPr>
          <p:cNvPr id="15" name="TextBox 28"/>
          <p:cNvSpPr txBox="1">
            <a:spLocks noChangeArrowheads="1"/>
          </p:cNvSpPr>
          <p:nvPr userDrawn="1"/>
        </p:nvSpPr>
        <p:spPr bwMode="auto">
          <a:xfrm>
            <a:off x="1222320" y="693330"/>
            <a:ext cx="2703102" cy="38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如何进行压力管理</a:t>
            </a:r>
          </a:p>
        </p:txBody>
      </p:sp>
      <p:sp>
        <p:nvSpPr>
          <p:cNvPr id="16" name="矩形 15"/>
          <p:cNvSpPr/>
          <p:nvPr userDrawn="1"/>
        </p:nvSpPr>
        <p:spPr>
          <a:xfrm>
            <a:off x="0" y="1197269"/>
            <a:ext cx="9144000" cy="5039392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7975708" y="6371355"/>
            <a:ext cx="820496" cy="369246"/>
          </a:xfrm>
          <a:prstGeom prst="rect">
            <a:avLst/>
          </a:prstGeom>
        </p:spPr>
        <p:txBody>
          <a:bodyPr lIns="76819" tIns="38409" rIns="76819" bIns="38409"/>
          <a:lstStyle/>
          <a:p>
            <a:pPr algn="ctr">
              <a:defRPr/>
            </a:pP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第 </a:t>
            </a:r>
            <a:fld id="{2EEF1883-7A0E-4F66-9932-E581691AD397}" type="slidenum">
              <a:rPr lang="zh-CN" altLang="en-US" sz="1300">
                <a:solidFill>
                  <a:srgbClr val="EEF961"/>
                </a:solidFill>
              </a:rPr>
              <a:pPr algn="ctr">
                <a:defRPr/>
              </a:pPr>
              <a:t>‹#›</a:t>
            </a:fld>
            <a:r>
              <a:rPr lang="zh-CN" altLang="en-US" sz="1300" dirty="0">
                <a:solidFill>
                  <a:srgbClr val="EEF961"/>
                </a:solidFill>
              </a:rPr>
              <a:t>  </a:t>
            </a: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页</a:t>
            </a:r>
          </a:p>
        </p:txBody>
      </p:sp>
      <p:sp>
        <p:nvSpPr>
          <p:cNvPr id="18" name="TextBox 10"/>
          <p:cNvSpPr>
            <a:spLocks noChangeArrowheads="1"/>
          </p:cNvSpPr>
          <p:nvPr userDrawn="1"/>
        </p:nvSpPr>
        <p:spPr bwMode="auto">
          <a:xfrm>
            <a:off x="5436433" y="797252"/>
            <a:ext cx="3511762" cy="33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/>
          <a:p>
            <a:r>
              <a:rPr lang="en-US" altLang="zh-CN" sz="1700" b="0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700" b="0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、压力诊断</a:t>
            </a:r>
            <a:endParaRPr lang="zh-CN" altLang="en-US" sz="1700" b="0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4545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5328380" y="674419"/>
            <a:ext cx="3815621" cy="52285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/>
            <a:endParaRPr lang="en-US" dirty="0"/>
          </a:p>
        </p:txBody>
      </p:sp>
      <p:sp>
        <p:nvSpPr>
          <p:cNvPr id="9" name="椭圆 8"/>
          <p:cNvSpPr/>
          <p:nvPr userDrawn="1"/>
        </p:nvSpPr>
        <p:spPr>
          <a:xfrm>
            <a:off x="250353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" name="椭圆 9"/>
          <p:cNvSpPr/>
          <p:nvPr userDrawn="1"/>
        </p:nvSpPr>
        <p:spPr>
          <a:xfrm>
            <a:off x="466319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1" name="椭圆 10"/>
          <p:cNvSpPr/>
          <p:nvPr userDrawn="1"/>
        </p:nvSpPr>
        <p:spPr>
          <a:xfrm>
            <a:off x="682284" y="833127"/>
            <a:ext cx="161988" cy="215850"/>
          </a:xfrm>
          <a:prstGeom prst="ellipse">
            <a:avLst/>
          </a:prstGeom>
          <a:solidFill>
            <a:schemeClr val="bg1">
              <a:alpha val="8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2" name="椭圆 11"/>
          <p:cNvSpPr/>
          <p:nvPr userDrawn="1"/>
        </p:nvSpPr>
        <p:spPr>
          <a:xfrm>
            <a:off x="898250" y="833127"/>
            <a:ext cx="161988" cy="2158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3" name="直角三角形 12"/>
          <p:cNvSpPr/>
          <p:nvPr userDrawn="1"/>
        </p:nvSpPr>
        <p:spPr>
          <a:xfrm flipH="1">
            <a:off x="4950190" y="674419"/>
            <a:ext cx="378190" cy="522850"/>
          </a:xfrm>
          <a:prstGeom prst="rtTriangl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lvl="0" algn="ctr" defTabSz="1037053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57887" y="6370978"/>
            <a:ext cx="672593" cy="53923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en-US" altLang="zh-CN" sz="1500" kern="1200" dirty="0" smtClean="0">
                <a:solidFill>
                  <a:srgbClr val="EEF961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itchFamily="49" charset="-122"/>
                <a:cs typeface="经典繁仿黑" pitchFamily="49" charset="-122"/>
              </a:rPr>
              <a:t>LOGO</a:t>
            </a:r>
            <a:endParaRPr lang="zh-CN" altLang="en-US" sz="1500" kern="1200" dirty="0">
              <a:solidFill>
                <a:srgbClr val="EEF961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itchFamily="49" charset="-122"/>
              <a:cs typeface="经典繁仿黑" pitchFamily="49" charset="-122"/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030480" y="6424664"/>
            <a:ext cx="0" cy="26187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122549" y="6402125"/>
            <a:ext cx="2239379" cy="277623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76819" tIns="38409" rIns="76819" bIns="38409" rtlCol="0">
            <a:spAutoFit/>
          </a:bodyPr>
          <a:lstStyle/>
          <a:p>
            <a:pPr marL="0" algn="l" defTabSz="768187" rtl="0" eaLnBrk="1" latinLnBrk="0" hangingPunct="1"/>
            <a:r>
              <a:rPr lang="zh-CN" altLang="en-US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正文 </a:t>
            </a:r>
            <a:r>
              <a:rPr lang="en-US" altLang="zh-CN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. </a:t>
            </a:r>
            <a:r>
              <a:rPr lang="zh-CN" altLang="en-US" sz="1300" kern="1200" dirty="0" smtClean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第四章</a:t>
            </a:r>
          </a:p>
        </p:txBody>
      </p:sp>
      <p:sp>
        <p:nvSpPr>
          <p:cNvPr id="17" name="TextBox 28"/>
          <p:cNvSpPr txBox="1">
            <a:spLocks noChangeArrowheads="1"/>
          </p:cNvSpPr>
          <p:nvPr userDrawn="1"/>
        </p:nvSpPr>
        <p:spPr bwMode="auto">
          <a:xfrm>
            <a:off x="1222320" y="693330"/>
            <a:ext cx="2703102" cy="38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组织的压力管理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0" y="1197269"/>
            <a:ext cx="9144000" cy="5039392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9" name="矩形 18"/>
          <p:cNvSpPr/>
          <p:nvPr userDrawn="1"/>
        </p:nvSpPr>
        <p:spPr>
          <a:xfrm>
            <a:off x="7975708" y="6371355"/>
            <a:ext cx="820496" cy="369246"/>
          </a:xfrm>
          <a:prstGeom prst="rect">
            <a:avLst/>
          </a:prstGeom>
        </p:spPr>
        <p:txBody>
          <a:bodyPr lIns="76819" tIns="38409" rIns="76819" bIns="38409"/>
          <a:lstStyle/>
          <a:p>
            <a:pPr algn="ctr">
              <a:defRPr/>
            </a:pP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第 </a:t>
            </a:r>
            <a:fld id="{2EEF1883-7A0E-4F66-9932-E581691AD397}" type="slidenum">
              <a:rPr lang="zh-CN" altLang="en-US" sz="1300">
                <a:solidFill>
                  <a:srgbClr val="EEF961"/>
                </a:solidFill>
              </a:rPr>
              <a:pPr algn="ctr">
                <a:defRPr/>
              </a:pPr>
              <a:t>‹#›</a:t>
            </a:fld>
            <a:r>
              <a:rPr lang="zh-CN" altLang="en-US" sz="1300" dirty="0">
                <a:solidFill>
                  <a:srgbClr val="EEF961"/>
                </a:solidFill>
              </a:rPr>
              <a:t>  </a:t>
            </a:r>
            <a:r>
              <a:rPr lang="zh-CN" altLang="en-US" sz="1300" dirty="0">
                <a:solidFill>
                  <a:srgbClr val="EEF961"/>
                </a:solidFill>
                <a:latin typeface="微软雅黑" pitchFamily="34" charset="-122"/>
                <a:ea typeface="微软雅黑" pitchFamily="34" charset="-122"/>
              </a:rPr>
              <a:t>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DED32-A736-4914-B71E-DE196EBB3749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156F5-2737-4BC6-825A-F73F7FA5A0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88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4999E-256E-4501-B9B3-EAF8A2590DD1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DC13E-21A0-4010-9177-9897B723D9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D9494-B054-4152-B289-2DDFC0D1D359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52FF8-1CBE-472A-A711-16DDE22022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097B0-0BBC-41F9-9255-0A543A47EF80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FF264-A598-4CE7-A9F4-356149D109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5B537-9C82-42B2-AC8E-7C525AC7CCA1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A10E9-401A-4098-B51F-983C10CA1C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0C680-0D45-4E1F-ABCF-18FE27146419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FF1D7-2B3E-4B1C-9774-62066DDCF2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EC83-689F-49C1-92E6-2865CF9144CE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AFFD2-CBC8-4564-BD17-ED5DBD8620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05AF1-78FE-43D0-9999-01851A8CED38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44BCB-6799-40F8-8931-5D4D5A4571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094D2A3-1A22-43AA-9332-4F8C3BFD4461}" type="datetimeFigureOut">
              <a:rPr lang="zh-CN" altLang="en-US"/>
              <a:pPr>
                <a:defRPr/>
              </a:pPr>
              <a:t>2014/4/19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D242C60-37D5-4695-AC18-51A787E772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5" Type="http://schemas.openxmlformats.org/officeDocument/2006/relationships/slide" Target="slide12.xml"/><Relationship Id="rId4" Type="http://schemas.openxmlformats.org/officeDocument/2006/relationships/slide" Target="slide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slide" Target="slide1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5" Type="http://schemas.openxmlformats.org/officeDocument/2006/relationships/image" Target="../media/image106.pn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87624" y="2276872"/>
            <a:ext cx="7772400" cy="1470025"/>
          </a:xfrm>
        </p:spPr>
        <p:txBody>
          <a:bodyPr/>
          <a:lstStyle/>
          <a:p>
            <a:r>
              <a:rPr lang="en-US" sz="5400" b="1" dirty="0" smtClean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2014</a:t>
            </a:r>
            <a:r>
              <a:rPr lang="zh-CN" altLang="en-US" sz="5400" b="1" dirty="0" smtClean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年暑期</a:t>
            </a:r>
            <a:r>
              <a:rPr lang="zh-CN" altLang="en-US" sz="5400" b="1" dirty="0" smtClean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社会实践系列指导讲座第一场</a:t>
            </a:r>
            <a:r>
              <a:rPr lang="en-US" altLang="zh-CN" sz="5400" b="1" dirty="0" smtClean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br>
              <a:rPr lang="en-US" altLang="zh-CN" sz="5400" b="1" dirty="0" smtClean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5400" b="1" dirty="0" smtClean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经验交流会</a:t>
            </a:r>
            <a:r>
              <a:rPr lang="zh-CN" altLang="en-US" sz="5400" b="1" dirty="0" smtClean="0"/>
              <a:t/>
            </a:r>
            <a:br>
              <a:rPr lang="zh-CN" altLang="en-US" sz="5400" b="1" dirty="0" smtClean="0"/>
            </a:br>
            <a:endParaRPr lang="zh-CN" altLang="en-US" sz="54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32" y="5248300"/>
            <a:ext cx="6400800" cy="1752600"/>
          </a:xfrm>
        </p:spPr>
        <p:txBody>
          <a:bodyPr/>
          <a:lstStyle/>
          <a:p>
            <a:pPr algn="r"/>
            <a:r>
              <a:rPr lang="zh-CN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共青团对外经济贸易大学委员会</a:t>
            </a:r>
            <a:endParaRPr lang="en-US" altLang="zh-CN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2014.4.21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0" y="2996952"/>
            <a:ext cx="449999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sz="2800" dirty="0" smtClean="0">
                <a:latin typeface="华文新魏" pitchFamily="2" charset="-122"/>
                <a:ea typeface="华文新魏" pitchFamily="2" charset="-122"/>
              </a:rPr>
              <a:t>——以天津市大邱庄和小阎村为例对农村经济可持续发展道路的探究</a:t>
            </a:r>
            <a:endParaRPr lang="zh-CN" altLang="zh-CN" sz="28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908720"/>
            <a:ext cx="48013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CN" altLang="en-US" sz="6000" b="1" cap="none" spc="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华文新魏" pitchFamily="2" charset="-122"/>
                <a:ea typeface="华文新魏" pitchFamily="2" charset="-122"/>
              </a:rPr>
              <a:t>寒假社会实践</a:t>
            </a:r>
            <a:endParaRPr lang="en-US" altLang="zh-CN" sz="6000" b="1" cap="none" spc="0" dirty="0" smtClean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algn="ctr"/>
            <a:r>
              <a:rPr lang="zh-CN" altLang="en-US" sz="6000" b="1" cap="none" spc="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华文新魏" pitchFamily="2" charset="-122"/>
                <a:ea typeface="华文新魏" pitchFamily="2" charset="-122"/>
              </a:rPr>
              <a:t>经验分享</a:t>
            </a:r>
            <a:endParaRPr lang="zh-CN" altLang="en-US" sz="6000" b="1" cap="none" spc="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5373216"/>
            <a:ext cx="37444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 smtClean="0">
                <a:latin typeface="华文新魏" pitchFamily="2" charset="-122"/>
                <a:ea typeface="华文新魏" pitchFamily="2" charset="-122"/>
              </a:rPr>
              <a:t>大学生理论学术中心</a:t>
            </a:r>
            <a:endParaRPr lang="zh-CN" altLang="en-US" sz="2600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8" name="图片 7" descr="中心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5301208"/>
            <a:ext cx="576064" cy="519902"/>
          </a:xfrm>
          <a:prstGeom prst="rect">
            <a:avLst/>
          </a:prstGeom>
        </p:spPr>
      </p:pic>
      <p:pic>
        <p:nvPicPr>
          <p:cNvPr id="9" name="图片 8" descr="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5949280"/>
            <a:ext cx="1440160" cy="497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7744" y="6021288"/>
            <a:ext cx="51125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dirty="0" smtClean="0">
                <a:latin typeface="华文新魏" pitchFamily="2" charset="-122"/>
                <a:ea typeface="华文新魏" pitchFamily="2" charset="-122"/>
              </a:rPr>
              <a:t>崔钟月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  </a:t>
            </a:r>
            <a:r>
              <a:rPr lang="en-US" altLang="zh-CN" sz="2400" dirty="0" smtClean="0">
                <a:latin typeface="+mj-lt"/>
                <a:ea typeface="华文新魏" pitchFamily="2" charset="-122"/>
              </a:rPr>
              <a:t>15210030669</a:t>
            </a:r>
            <a:endParaRPr lang="zh-CN" altLang="en-US" sz="2400" dirty="0">
              <a:latin typeface="+mj-lt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259632" y="692696"/>
            <a:ext cx="18722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5400" b="1" dirty="0">
                <a:latin typeface="微软雅黑" pitchFamily="34" charset="-122"/>
                <a:ea typeface="微软雅黑" pitchFamily="34" charset="-122"/>
              </a:rPr>
              <a:t>目录</a:t>
            </a:r>
          </a:p>
        </p:txBody>
      </p:sp>
      <p:sp>
        <p:nvSpPr>
          <p:cNvPr id="3075" name="矩形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203848" y="2996952"/>
            <a:ext cx="23391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实践摄影技巧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76" name="矩形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03848" y="3789040"/>
            <a:ext cx="2698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实践新闻稿写作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77" name="矩形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03848" y="2276872"/>
            <a:ext cx="16209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实践概述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78" name="矩形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203848" y="4581128"/>
            <a:ext cx="23391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实践论文撰写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13285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4437112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64502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285293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692696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+mj-ea"/>
                <a:ea typeface="+mj-ea"/>
              </a:rPr>
              <a:t>1.1 </a:t>
            </a:r>
            <a:r>
              <a:rPr lang="zh-CN" altLang="en-US" sz="4400" b="1" dirty="0" smtClean="0">
                <a:latin typeface="+mj-ea"/>
                <a:ea typeface="+mj-ea"/>
              </a:rPr>
              <a:t>实践课题</a:t>
            </a:r>
            <a:endParaRPr lang="zh-CN" altLang="en-US" sz="4400" b="1" dirty="0"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484784"/>
            <a:ext cx="770485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 smtClean="0">
                <a:latin typeface="+mj-ea"/>
                <a:ea typeface="+mj-ea"/>
              </a:rPr>
              <a:t>1.</a:t>
            </a:r>
            <a:r>
              <a:rPr lang="zh-CN" altLang="zh-CN" sz="2800" dirty="0" smtClean="0">
                <a:latin typeface="+mj-ea"/>
                <a:ea typeface="+mj-ea"/>
              </a:rPr>
              <a:t>天津市大邱庄与小阎村的经济发展历程与现状</a:t>
            </a:r>
          </a:p>
          <a:p>
            <a:endParaRPr lang="en-US" altLang="zh-CN" sz="2800" dirty="0" smtClean="0">
              <a:latin typeface="+mj-ea"/>
              <a:ea typeface="+mj-ea"/>
            </a:endParaRPr>
          </a:p>
          <a:p>
            <a:r>
              <a:rPr lang="en-US" altLang="zh-CN" sz="2800" dirty="0" smtClean="0">
                <a:latin typeface="+mj-ea"/>
                <a:ea typeface="+mj-ea"/>
              </a:rPr>
              <a:t>2.</a:t>
            </a:r>
            <a:r>
              <a:rPr lang="zh-CN" altLang="zh-CN" sz="2800" dirty="0" smtClean="0">
                <a:latin typeface="+mj-ea"/>
                <a:ea typeface="+mj-ea"/>
              </a:rPr>
              <a:t>天津大邱庄与小阎村的经济发展模式对农村可持续发展道路的启示</a:t>
            </a:r>
          </a:p>
          <a:p>
            <a:r>
              <a:rPr lang="en-US" altLang="zh-CN" sz="2800" dirty="0" smtClean="0">
                <a:latin typeface="+mj-ea"/>
                <a:ea typeface="+mj-ea"/>
              </a:rPr>
              <a:t>1</a:t>
            </a:r>
            <a:r>
              <a:rPr lang="zh-CN" altLang="zh-CN" sz="2800" dirty="0" smtClean="0">
                <a:latin typeface="+mj-ea"/>
                <a:ea typeface="+mj-ea"/>
              </a:rPr>
              <a:t>）工业方面</a:t>
            </a:r>
          </a:p>
          <a:p>
            <a:r>
              <a:rPr lang="en-US" altLang="zh-CN" sz="2800" dirty="0" smtClean="0">
                <a:latin typeface="+mj-ea"/>
                <a:ea typeface="+mj-ea"/>
              </a:rPr>
              <a:t>2</a:t>
            </a:r>
            <a:r>
              <a:rPr lang="zh-CN" altLang="zh-CN" sz="2800" dirty="0" smtClean="0">
                <a:latin typeface="+mj-ea"/>
                <a:ea typeface="+mj-ea"/>
              </a:rPr>
              <a:t>）农业方面</a:t>
            </a:r>
          </a:p>
          <a:p>
            <a:endParaRPr lang="en-US" altLang="zh-CN" sz="2800" dirty="0" smtClean="0">
              <a:latin typeface="+mj-ea"/>
              <a:ea typeface="+mj-ea"/>
            </a:endParaRPr>
          </a:p>
          <a:p>
            <a:r>
              <a:rPr lang="en-US" altLang="zh-CN" sz="2800" dirty="0" smtClean="0">
                <a:latin typeface="+mj-ea"/>
                <a:ea typeface="+mj-ea"/>
              </a:rPr>
              <a:t>3.</a:t>
            </a:r>
            <a:r>
              <a:rPr lang="zh-CN" altLang="zh-CN" sz="2800" dirty="0" smtClean="0">
                <a:latin typeface="+mj-ea"/>
                <a:ea typeface="+mj-ea"/>
              </a:rPr>
              <a:t>以西堤头镇刘快庄村为例深层探究工业对农村可持续发展的影响</a:t>
            </a:r>
          </a:p>
          <a:p>
            <a:endParaRPr lang="en-US" altLang="zh-CN" sz="2800" dirty="0" smtClean="0">
              <a:latin typeface="+mj-ea"/>
              <a:ea typeface="+mj-ea"/>
            </a:endParaRPr>
          </a:p>
          <a:p>
            <a:r>
              <a:rPr lang="en-US" altLang="zh-CN" sz="2800" dirty="0" smtClean="0">
                <a:latin typeface="+mj-ea"/>
                <a:ea typeface="+mj-ea"/>
              </a:rPr>
              <a:t>4.</a:t>
            </a:r>
            <a:r>
              <a:rPr lang="zh-CN" altLang="zh-CN" sz="2800" dirty="0" smtClean="0">
                <a:latin typeface="+mj-ea"/>
                <a:ea typeface="+mj-ea"/>
              </a:rPr>
              <a:t>理想化农村经济可持续发展模式（上升为理论</a:t>
            </a:r>
            <a:r>
              <a:rPr lang="zh-CN" altLang="zh-CN" sz="2800" dirty="0" smtClean="0">
                <a:latin typeface="微软雅黑" pitchFamily="34" charset="-122"/>
                <a:ea typeface="微软雅黑" pitchFamily="34" charset="-122"/>
              </a:rPr>
              <a:t>）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矩形 6"/>
          <p:cNvSpPr>
            <a:spLocks noChangeArrowheads="1"/>
          </p:cNvSpPr>
          <p:nvPr/>
        </p:nvSpPr>
        <p:spPr bwMode="auto">
          <a:xfrm>
            <a:off x="4788024" y="3429000"/>
            <a:ext cx="14414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+mj-ea"/>
                <a:ea typeface="+mj-ea"/>
              </a:rPr>
              <a:t>第三天 </a:t>
            </a:r>
            <a:endParaRPr lang="zh-CN" altLang="en-US" sz="2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8196" name="矩形 9"/>
          <p:cNvSpPr>
            <a:spLocks noChangeArrowheads="1"/>
          </p:cNvSpPr>
          <p:nvPr/>
        </p:nvSpPr>
        <p:spPr bwMode="auto">
          <a:xfrm>
            <a:off x="6516216" y="3429000"/>
            <a:ext cx="1261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+mj-ea"/>
                <a:ea typeface="+mj-ea"/>
              </a:rPr>
              <a:t>第四天</a:t>
            </a:r>
            <a:endParaRPr lang="zh-CN" altLang="en-US" sz="2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8197" name="矩形 9"/>
          <p:cNvSpPr>
            <a:spLocks noChangeArrowheads="1"/>
          </p:cNvSpPr>
          <p:nvPr/>
        </p:nvSpPr>
        <p:spPr bwMode="auto">
          <a:xfrm>
            <a:off x="3203848" y="3429000"/>
            <a:ext cx="1261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+mj-ea"/>
                <a:ea typeface="+mj-ea"/>
              </a:rPr>
              <a:t>第二天</a:t>
            </a:r>
            <a:endParaRPr lang="zh-CN" altLang="en-US" sz="2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8198" name="矩形 7"/>
          <p:cNvSpPr>
            <a:spLocks noChangeArrowheads="1"/>
          </p:cNvSpPr>
          <p:nvPr/>
        </p:nvSpPr>
        <p:spPr bwMode="auto">
          <a:xfrm>
            <a:off x="1331640" y="3429000"/>
            <a:ext cx="1261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+mj-ea"/>
                <a:ea typeface="+mj-ea"/>
              </a:rPr>
              <a:t>第一天</a:t>
            </a:r>
            <a:endParaRPr lang="zh-CN" altLang="en-US" sz="2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48680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+mj-ea"/>
                <a:ea typeface="+mj-ea"/>
              </a:rPr>
              <a:t>1.2 </a:t>
            </a:r>
            <a:r>
              <a:rPr lang="zh-CN" altLang="en-US" sz="4400" b="1" dirty="0" smtClean="0">
                <a:latin typeface="+mj-ea"/>
                <a:ea typeface="+mj-ea"/>
              </a:rPr>
              <a:t>实践流程</a:t>
            </a:r>
            <a:endParaRPr lang="zh-CN" altLang="en-US" sz="4400" b="1" dirty="0">
              <a:latin typeface="+mj-ea"/>
              <a:ea typeface="+mj-ea"/>
            </a:endParaRPr>
          </a:p>
        </p:txBody>
      </p:sp>
      <p:pic>
        <p:nvPicPr>
          <p:cNvPr id="8" name="图片 7" descr="大邱庄采访保利成公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96752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 descr="友发德众钢管有限公司采访留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9726" y="4077072"/>
            <a:ext cx="3336370" cy="2502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 descr="刘快庄入户走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1196752"/>
            <a:ext cx="3384375" cy="205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 descr="采访小阎村村长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1659" y="4149080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左弧形箭头 11">
            <a:hlinkClick r:id="rId7" action="ppaction://hlinksldjump"/>
          </p:cNvPr>
          <p:cNvSpPr/>
          <p:nvPr/>
        </p:nvSpPr>
        <p:spPr>
          <a:xfrm>
            <a:off x="179512" y="6237312"/>
            <a:ext cx="432048" cy="620688"/>
          </a:xfrm>
          <a:prstGeom prst="curv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6" grpId="0"/>
      <p:bldP spid="8197" grpId="0"/>
      <p:bldP spid="81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692696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+mn-ea"/>
                <a:ea typeface="+mn-ea"/>
              </a:rPr>
              <a:t>2.</a:t>
            </a:r>
            <a:r>
              <a:rPr lang="zh-CN" altLang="en-US" sz="4400" b="1" dirty="0" smtClean="0">
                <a:latin typeface="+mn-ea"/>
                <a:ea typeface="+mn-ea"/>
              </a:rPr>
              <a:t>实践摄影技巧</a:t>
            </a:r>
            <a:endParaRPr lang="zh-CN" altLang="en-US" sz="4400" b="1" dirty="0">
              <a:latin typeface="+mn-ea"/>
              <a:ea typeface="+mn-ea"/>
            </a:endParaRPr>
          </a:p>
        </p:txBody>
      </p:sp>
      <p:pic>
        <p:nvPicPr>
          <p:cNvPr id="8" name="图片 7" descr="我们与腰坝镇农民们的合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2777"/>
            <a:ext cx="6983760" cy="47272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0312" y="2564904"/>
            <a:ext cx="923330" cy="2520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/>
              <a:t>真实</a:t>
            </a:r>
            <a:endParaRPr lang="zh-CN" alt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France Telecom Group confidential</a:t>
            </a:r>
            <a:endParaRPr lang="en-US" altLang="zh-CN" sz="1800">
              <a:latin typeface="Arial" pitchFamily="34" charset="0"/>
            </a:endParaRPr>
          </a:p>
        </p:txBody>
      </p:sp>
      <p:pic>
        <p:nvPicPr>
          <p:cNvPr id="17410" name="Picture 2" descr="060123f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24058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0601214B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886200"/>
            <a:ext cx="731678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14413" y="241300"/>
            <a:ext cx="6454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4000" b="1" dirty="0">
                <a:ea typeface="宋体" pitchFamily="2" charset="-122"/>
              </a:rPr>
              <a:t>三角构图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644008" y="1412776"/>
            <a:ext cx="2088232" cy="18722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732240" y="1412776"/>
            <a:ext cx="1008112" cy="18722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716016" y="3284984"/>
            <a:ext cx="302433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France Telecom Group confidential</a:t>
            </a:r>
            <a:endParaRPr lang="en-US" altLang="zh-CN" sz="1800">
              <a:latin typeface="Arial" pitchFamily="34" charset="0"/>
            </a:endParaRPr>
          </a:p>
        </p:txBody>
      </p:sp>
      <p:pic>
        <p:nvPicPr>
          <p:cNvPr id="18434" name="Picture 2" descr="081334H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3" y="228600"/>
            <a:ext cx="6556375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081331MK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581400"/>
            <a:ext cx="5411788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03213" y="4954588"/>
            <a:ext cx="3060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3600" b="1" dirty="0">
                <a:ea typeface="宋体" pitchFamily="2" charset="-122"/>
              </a:rPr>
              <a:t>三分构图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France Telecom Group confidential</a:t>
            </a:r>
            <a:endParaRPr lang="en-US" altLang="zh-CN" sz="1800">
              <a:latin typeface="Arial" pitchFamily="34" charset="0"/>
            </a:endParaRPr>
          </a:p>
        </p:txBody>
      </p:sp>
      <p:pic>
        <p:nvPicPr>
          <p:cNvPr id="19458" name="Picture 2" descr="081517XK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3" y="228600"/>
            <a:ext cx="6880225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081459mw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962400"/>
            <a:ext cx="4478338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12750" y="5129213"/>
            <a:ext cx="3702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3600" b="1" dirty="0">
                <a:ea typeface="宋体" pitchFamily="2" charset="-122"/>
              </a:rPr>
              <a:t>V 形构图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France Telecom Group confidential</a:t>
            </a:r>
            <a:endParaRPr lang="en-US" altLang="zh-CN" sz="1800">
              <a:latin typeface="Arial" pitchFamily="34" charset="0"/>
            </a:endParaRPr>
          </a:p>
        </p:txBody>
      </p:sp>
      <p:pic>
        <p:nvPicPr>
          <p:cNvPr id="20482" name="Picture 2" descr="081435bkV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"/>
            <a:ext cx="5940425" cy="3962400"/>
          </a:xfrm>
          <a:ln/>
        </p:spPr>
      </p:pic>
      <p:pic>
        <p:nvPicPr>
          <p:cNvPr id="20483" name="Picture 3" descr="081428yB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114800"/>
            <a:ext cx="4176713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81013" y="4497388"/>
            <a:ext cx="3786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3600" b="1">
                <a:ea typeface="宋体" pitchFamily="2" charset="-122"/>
              </a:rPr>
              <a:t>C 形构图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ldLvl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France Telecom Group confidential</a:t>
            </a:r>
            <a:endParaRPr lang="en-US" altLang="zh-CN" sz="1800">
              <a:latin typeface="Arial" pitchFamily="34" charset="0"/>
            </a:endParaRPr>
          </a:p>
        </p:txBody>
      </p:sp>
      <p:pic>
        <p:nvPicPr>
          <p:cNvPr id="21506" name="Picture 2" descr="对ijoa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4421188" cy="661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081452ao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8600"/>
            <a:ext cx="2973388" cy="44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091113" y="4962525"/>
            <a:ext cx="36734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3600" b="1" dirty="0">
                <a:ea typeface="宋体" pitchFamily="2" charset="-122"/>
              </a:rPr>
              <a:t>对角线构图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什么是社会实践</a:t>
            </a:r>
            <a:endParaRPr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072" y="1556792"/>
            <a:ext cx="70567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一场说走就走的旅行，学姐学长说很水？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二三课堂实践育人平台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学分必修课？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1933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日，为了培养军事政治干部，红军大学在瑞金</a:t>
            </a:r>
            <a:r>
              <a:rPr lang="zh-CN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成立，并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确立了“理论与实践并重，前方与后方结合”的教育方针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2005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《关于进一步加强和改进大学生社会实践的意见》，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中宣部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、教育部、财政部等七</a:t>
            </a:r>
            <a:r>
              <a:rPr lang="zh-CN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部门联合下发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《关于进一步加强高校实践育人工作的若干意见》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7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France Telecom Group confidential</a:t>
            </a:r>
            <a:endParaRPr lang="en-US" altLang="zh-CN" sz="1800">
              <a:latin typeface="Arial" pitchFamily="34" charset="0"/>
            </a:endParaRPr>
          </a:p>
        </p:txBody>
      </p:sp>
      <p:pic>
        <p:nvPicPr>
          <p:cNvPr id="22530" name="Picture 2" descr="081425M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3" y="228600"/>
            <a:ext cx="584676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081418qM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191000"/>
            <a:ext cx="4040188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06438" y="4662488"/>
            <a:ext cx="36369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3600" b="1" dirty="0">
                <a:ea typeface="宋体" pitchFamily="2" charset="-122"/>
              </a:rPr>
              <a:t>圆形构图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ldLvl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692696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+mn-ea"/>
                <a:ea typeface="+mn-ea"/>
              </a:rPr>
              <a:t>2.</a:t>
            </a:r>
            <a:r>
              <a:rPr lang="zh-CN" altLang="en-US" sz="4400" b="1" dirty="0" smtClean="0">
                <a:latin typeface="+mn-ea"/>
                <a:ea typeface="+mn-ea"/>
              </a:rPr>
              <a:t>实践照片类型</a:t>
            </a:r>
            <a:endParaRPr lang="zh-CN" altLang="en-US" sz="4400" b="1" dirty="0">
              <a:latin typeface="+mn-ea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91683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3200" b="1" dirty="0" smtClean="0">
                <a:latin typeface="+mn-ea"/>
                <a:ea typeface="+mn-ea"/>
              </a:rPr>
              <a:t>合影：求精不求多，可尝试生动的姿势</a:t>
            </a:r>
            <a:endParaRPr lang="en-US" altLang="zh-CN" sz="3200" b="1" dirty="0">
              <a:latin typeface="+mn-ea"/>
              <a:ea typeface="+mn-ea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3200" b="1" dirty="0">
                <a:latin typeface="+mn-ea"/>
                <a:ea typeface="+mn-ea"/>
              </a:rPr>
              <a:t>无人物</a:t>
            </a:r>
            <a:r>
              <a:rPr lang="zh-CN" altLang="en-US" sz="3200" b="1" dirty="0" smtClean="0">
                <a:latin typeface="+mn-ea"/>
                <a:ea typeface="+mn-ea"/>
              </a:rPr>
              <a:t>画面：反映调研主题，切忌泛，如美食等</a:t>
            </a:r>
            <a:endParaRPr lang="en-US" altLang="zh-CN" sz="3200" b="1" dirty="0" smtClean="0">
              <a:latin typeface="+mn-ea"/>
              <a:ea typeface="+mn-ea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3200" b="1" dirty="0" smtClean="0">
                <a:latin typeface="+mn-ea"/>
              </a:rPr>
              <a:t>场景照：重要，体现调研过程</a:t>
            </a:r>
            <a:endParaRPr lang="en-US" altLang="zh-CN" sz="3200" b="1" dirty="0">
              <a:latin typeface="+mn-ea"/>
              <a:ea typeface="+mn-ea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3200" b="1" dirty="0" smtClean="0">
                <a:latin typeface="+mn-ea"/>
                <a:ea typeface="+mn-ea"/>
              </a:rPr>
              <a:t>特写：抓拍，有故事性</a:t>
            </a:r>
            <a:endParaRPr lang="en-US" altLang="zh-CN" sz="3200" b="1" dirty="0">
              <a:latin typeface="+mn-ea"/>
              <a:ea typeface="+mn-ea"/>
            </a:endParaRPr>
          </a:p>
          <a:p>
            <a:endParaRPr lang="en-US" altLang="zh-CN" sz="3200" b="1" dirty="0" smtClean="0">
              <a:latin typeface="+mn-ea"/>
              <a:ea typeface="+mn-ea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3200" b="1" dirty="0" smtClean="0">
                <a:latin typeface="+mn-ea"/>
                <a:ea typeface="+mn-ea"/>
              </a:rPr>
              <a:t>反面例子：旅游照、像素低、背影偷拍</a:t>
            </a:r>
            <a:endParaRPr lang="en-US" altLang="zh-CN" sz="3200" b="1" dirty="0" smtClean="0">
              <a:latin typeface="+mn-ea"/>
              <a:ea typeface="+mn-ea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3200" b="1" dirty="0" smtClean="0">
                <a:latin typeface="+mn-ea"/>
                <a:ea typeface="+mn-ea"/>
              </a:rPr>
              <a:t>优秀照片：像素清晰、主题明确、类型丰富、拍摄角度佳、故事性强</a:t>
            </a:r>
            <a:endParaRPr lang="en-US" altLang="zh-CN" sz="3200" b="1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476672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+mn-ea"/>
                <a:ea typeface="+mn-ea"/>
              </a:rPr>
              <a:t>2.1 </a:t>
            </a:r>
            <a:r>
              <a:rPr lang="zh-CN" altLang="en-US" sz="4400" b="1" dirty="0" smtClean="0">
                <a:latin typeface="+mn-ea"/>
                <a:ea typeface="+mn-ea"/>
              </a:rPr>
              <a:t>合影</a:t>
            </a:r>
            <a:endParaRPr lang="zh-CN" altLang="en-US" sz="4400" b="1" dirty="0">
              <a:latin typeface="+mn-ea"/>
              <a:ea typeface="+mn-ea"/>
            </a:endParaRPr>
          </a:p>
        </p:txBody>
      </p:sp>
      <p:pic>
        <p:nvPicPr>
          <p:cNvPr id="12" name="图片 11" descr="DU5A84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44824"/>
            <a:ext cx="6516216" cy="50131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48264" y="1772816"/>
            <a:ext cx="219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/>
              <a:t>·</a:t>
            </a:r>
            <a:r>
              <a:rPr lang="zh-CN" altLang="en-US" sz="3600" b="1" dirty="0" smtClean="0"/>
              <a:t>旗帜</a:t>
            </a:r>
            <a:endParaRPr lang="en-US" altLang="zh-CN" sz="3600" b="1" dirty="0" smtClean="0"/>
          </a:p>
          <a:p>
            <a:r>
              <a:rPr lang="en-US" altLang="zh-CN" sz="3600" b="1" dirty="0" smtClean="0"/>
              <a:t>·</a:t>
            </a:r>
            <a:r>
              <a:rPr lang="zh-CN" altLang="en-US" sz="3600" b="1" dirty="0" smtClean="0"/>
              <a:t>全体队员</a:t>
            </a:r>
            <a:endParaRPr lang="en-US" altLang="zh-CN" sz="3600" b="1" dirty="0" smtClean="0"/>
          </a:p>
          <a:p>
            <a:r>
              <a:rPr lang="en-US" altLang="zh-CN" sz="3600" b="1" dirty="0" smtClean="0"/>
              <a:t>·</a:t>
            </a:r>
            <a:r>
              <a:rPr lang="zh-CN" altLang="en-US" sz="3600" b="1" dirty="0" smtClean="0"/>
              <a:t>标志性</a:t>
            </a:r>
            <a:endParaRPr lang="en-US" altLang="zh-CN" sz="3600" b="1" dirty="0" smtClean="0"/>
          </a:p>
          <a:p>
            <a:r>
              <a:rPr lang="zh-CN" altLang="en-US" sz="3600" b="1" dirty="0" smtClean="0"/>
              <a:t> 建筑物</a:t>
            </a:r>
            <a:endParaRPr lang="zh-CN" alt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20272" y="414908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呆板</a:t>
            </a:r>
            <a:endParaRPr lang="zh-CN" altLang="en-US" sz="3600" b="1" dirty="0"/>
          </a:p>
        </p:txBody>
      </p:sp>
      <p:pic>
        <p:nvPicPr>
          <p:cNvPr id="7" name="图片 6" descr="在农业园区采访的留影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556792"/>
            <a:ext cx="6588224" cy="4941168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755576" y="1340768"/>
            <a:ext cx="1584176" cy="266429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203848" y="4293096"/>
            <a:ext cx="1440160" cy="10081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DU5A85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1268760"/>
            <a:ext cx="640871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7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0688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+mn-ea"/>
                <a:ea typeface="+mn-ea"/>
              </a:rPr>
              <a:t>2.2 </a:t>
            </a:r>
            <a:r>
              <a:rPr lang="zh-CN" altLang="en-US" sz="4400" b="1" dirty="0" smtClean="0">
                <a:latin typeface="+mn-ea"/>
                <a:ea typeface="+mn-ea"/>
              </a:rPr>
              <a:t>无人物画面</a:t>
            </a:r>
            <a:endParaRPr lang="zh-CN" altLang="en-US" sz="4400" b="1" dirty="0">
              <a:latin typeface="+mn-ea"/>
              <a:ea typeface="+mn-ea"/>
            </a:endParaRPr>
          </a:p>
        </p:txBody>
      </p:sp>
      <p:pic>
        <p:nvPicPr>
          <p:cNvPr id="7" name="图片 6" descr="刘快庄被垃圾污水污染的河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56471"/>
            <a:ext cx="4572000" cy="3701529"/>
          </a:xfrm>
          <a:prstGeom prst="rect">
            <a:avLst/>
          </a:prstGeom>
        </p:spPr>
      </p:pic>
      <p:pic>
        <p:nvPicPr>
          <p:cNvPr id="8" name="图片 7" descr="刘快庄路边收购废油的站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5487" y="1340768"/>
            <a:ext cx="4608513" cy="3456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177281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侧面反映</a:t>
            </a:r>
            <a:endParaRPr lang="en-US" altLang="zh-CN" sz="3600" b="1" dirty="0" smtClean="0"/>
          </a:p>
          <a:p>
            <a:r>
              <a:rPr lang="zh-CN" altLang="en-US" sz="3600" b="1" dirty="0" smtClean="0"/>
              <a:t>真实刻画</a:t>
            </a:r>
            <a:endParaRPr lang="zh-CN" alt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5085184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单</a:t>
            </a:r>
            <a:endParaRPr lang="en-US" altLang="zh-CN" sz="3600" b="1" dirty="0" smtClean="0"/>
          </a:p>
          <a:p>
            <a:r>
              <a:rPr lang="en-US" altLang="zh-CN" sz="3600" b="1" dirty="0" smtClean="0"/>
              <a:t>    </a:t>
            </a:r>
            <a:r>
              <a:rPr lang="zh-CN" altLang="en-US" sz="3600" b="1" dirty="0" smtClean="0"/>
              <a:t>调</a:t>
            </a:r>
            <a:endParaRPr lang="zh-CN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548680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+mn-ea"/>
                <a:ea typeface="+mn-ea"/>
              </a:rPr>
              <a:t>2.3 </a:t>
            </a:r>
            <a:r>
              <a:rPr lang="zh-CN" altLang="en-US" sz="4400" b="1" dirty="0" smtClean="0">
                <a:latin typeface="+mn-ea"/>
                <a:ea typeface="+mn-ea"/>
              </a:rPr>
              <a:t>场景照</a:t>
            </a:r>
            <a:endParaRPr lang="zh-CN" altLang="en-US" sz="4400" b="1" dirty="0">
              <a:latin typeface="+mn-ea"/>
              <a:ea typeface="+mn-ea"/>
            </a:endParaRPr>
          </a:p>
        </p:txBody>
      </p:sp>
      <p:pic>
        <p:nvPicPr>
          <p:cNvPr id="7" name="图片 6" descr="DU5A85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32856"/>
            <a:ext cx="6372708" cy="4248472"/>
          </a:xfrm>
          <a:prstGeom prst="rect">
            <a:avLst/>
          </a:prstGeom>
        </p:spPr>
      </p:pic>
      <p:pic>
        <p:nvPicPr>
          <p:cNvPr id="8" name="图片 7" descr="图片五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44824"/>
            <a:ext cx="6516216" cy="4344611"/>
          </a:xfrm>
          <a:prstGeom prst="rect">
            <a:avLst/>
          </a:prstGeom>
        </p:spPr>
      </p:pic>
      <p:pic>
        <p:nvPicPr>
          <p:cNvPr id="9" name="图片 8" descr="两校队员和睦相处，笑得像花一样~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1412776"/>
            <a:ext cx="6624228" cy="4416152"/>
          </a:xfrm>
          <a:prstGeom prst="rect">
            <a:avLst/>
          </a:prstGeom>
        </p:spPr>
      </p:pic>
      <p:pic>
        <p:nvPicPr>
          <p:cNvPr id="11" name="图片 10" descr="采访大邱庄老年人活动中心的老人们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1196752"/>
            <a:ext cx="6264696" cy="45365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08304" y="1916832"/>
            <a:ext cx="1835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以人物</a:t>
            </a:r>
            <a:endParaRPr lang="en-US" altLang="zh-CN" sz="3200" b="1" dirty="0" smtClean="0"/>
          </a:p>
          <a:p>
            <a:r>
              <a:rPr lang="zh-CN" altLang="en-US" sz="3200" b="1" dirty="0" smtClean="0"/>
              <a:t>体现场景</a:t>
            </a:r>
            <a:endParaRPr lang="en-US" altLang="zh-CN" sz="3200" b="1" dirty="0" smtClean="0"/>
          </a:p>
          <a:p>
            <a:endParaRPr lang="en-US" altLang="zh-CN" sz="3200" b="1" dirty="0" smtClean="0"/>
          </a:p>
          <a:p>
            <a:r>
              <a:rPr lang="zh-CN" altLang="en-US" sz="3200" b="1" dirty="0" smtClean="0"/>
              <a:t>场景是</a:t>
            </a:r>
            <a:endParaRPr lang="en-US" altLang="zh-CN" sz="3200" b="1" dirty="0" smtClean="0"/>
          </a:p>
          <a:p>
            <a:r>
              <a:rPr lang="zh-CN" altLang="en-US" sz="3200" b="1" dirty="0" smtClean="0"/>
              <a:t>关键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pic>
        <p:nvPicPr>
          <p:cNvPr id="5" name="图片 4" descr="大邱庄采访保利成公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0944" y="0"/>
            <a:ext cx="4933056" cy="3486008"/>
          </a:xfrm>
          <a:prstGeom prst="rect">
            <a:avLst/>
          </a:prstGeom>
        </p:spPr>
      </p:pic>
      <p:pic>
        <p:nvPicPr>
          <p:cNvPr id="7" name="图片 6" descr="0414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42946"/>
            <a:ext cx="5220072" cy="3915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1124744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+mn-ea"/>
                <a:ea typeface="+mn-ea"/>
              </a:rPr>
              <a:t>座谈照</a:t>
            </a:r>
            <a:endParaRPr lang="zh-CN" altLang="en-US" sz="4400" b="1" dirty="0">
              <a:latin typeface="+mn-ea"/>
              <a:ea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79512" y="5301208"/>
            <a:ext cx="2736304" cy="109381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2915816" y="4797152"/>
            <a:ext cx="1800200" cy="1584176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 descr="a23436855_0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23625" cy="3789040"/>
          </a:xfrm>
          <a:prstGeom prst="rect">
            <a:avLst/>
          </a:prstGeom>
        </p:spPr>
      </p:pic>
      <p:pic>
        <p:nvPicPr>
          <p:cNvPr id="8" name="内容占位符 7" descr="20111012211515151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76056" y="2060848"/>
            <a:ext cx="4067944" cy="4797152"/>
          </a:xfrm>
        </p:spPr>
      </p:pic>
      <p:pic>
        <p:nvPicPr>
          <p:cNvPr id="9" name="图片 8" descr="jiubadao 0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868144" cy="3912496"/>
          </a:xfrm>
          <a:prstGeom prst="rect">
            <a:avLst/>
          </a:prstGeom>
        </p:spPr>
      </p:pic>
      <p:pic>
        <p:nvPicPr>
          <p:cNvPr id="10" name="图片 9" descr="jiubadao 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080703"/>
            <a:ext cx="4067944" cy="5777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528" y="4869160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+mn-ea"/>
                <a:ea typeface="+mn-ea"/>
              </a:rPr>
              <a:t>2.4 </a:t>
            </a:r>
            <a:r>
              <a:rPr lang="zh-CN" altLang="en-US" sz="4400" b="1" dirty="0" smtClean="0">
                <a:latin typeface="+mn-ea"/>
                <a:ea typeface="+mn-ea"/>
              </a:rPr>
              <a:t>人物特写</a:t>
            </a:r>
            <a:endParaRPr lang="zh-CN" altLang="en-US" sz="4400" b="1" dirty="0">
              <a:latin typeface="+mn-ea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2200" y="2606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+mn-ea"/>
                <a:ea typeface="+mn-ea"/>
              </a:rPr>
              <a:t>细节</a:t>
            </a:r>
            <a:r>
              <a:rPr lang="en-US" altLang="zh-CN" sz="3600" b="1" dirty="0" smtClean="0">
                <a:latin typeface="+mn-ea"/>
                <a:ea typeface="+mn-ea"/>
              </a:rPr>
              <a:t>&amp;</a:t>
            </a:r>
            <a:r>
              <a:rPr lang="zh-CN" altLang="en-US" sz="3600" b="1" dirty="0" smtClean="0">
                <a:latin typeface="+mn-ea"/>
                <a:ea typeface="+mn-ea"/>
              </a:rPr>
              <a:t>真实</a:t>
            </a:r>
            <a:endParaRPr lang="zh-CN" altLang="en-US" sz="3600" b="1" dirty="0">
              <a:latin typeface="+mn-ea"/>
              <a:ea typeface="+mn-ea"/>
            </a:endParaRPr>
          </a:p>
        </p:txBody>
      </p:sp>
      <p:sp>
        <p:nvSpPr>
          <p:cNvPr id="11" name="左弧形箭头 10">
            <a:hlinkClick r:id="rId6" action="ppaction://hlinksldjump"/>
          </p:cNvPr>
          <p:cNvSpPr/>
          <p:nvPr/>
        </p:nvSpPr>
        <p:spPr>
          <a:xfrm>
            <a:off x="179512" y="6237312"/>
            <a:ext cx="360040" cy="620688"/>
          </a:xfrm>
          <a:prstGeom prst="curv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0" y="620688"/>
            <a:ext cx="39239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新闻稿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467544" y="1700808"/>
            <a:ext cx="749808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800" b="1" dirty="0" smtClean="0">
                <a:latin typeface="+mn-lt"/>
                <a:ea typeface="+mn-ea"/>
              </a:rPr>
              <a:t>基本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新闻稿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：总结</a:t>
            </a:r>
            <a:r>
              <a:rPr lang="zh-CN" altLang="en-US" sz="2800" dirty="0" smtClean="0">
                <a:latin typeface="+mn-lt"/>
                <a:ea typeface="+mn-ea"/>
              </a:rPr>
              <a:t>当日活动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，具有时效性；整体性报道，针对整个实践或者围绕某个专题，有深度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800" b="1" dirty="0" smtClean="0">
                <a:latin typeface="+mn-lt"/>
                <a:ea typeface="+mn-ea"/>
              </a:rPr>
              <a:t>宣传性文章</a:t>
            </a:r>
            <a:r>
              <a:rPr lang="zh-CN" altLang="en-US" sz="2800" dirty="0" smtClean="0">
                <a:latin typeface="+mn-lt"/>
                <a:ea typeface="+mn-ea"/>
              </a:rPr>
              <a:t>：内容上如人物专访、个人感悟等文章；形式上长图文、短微博均可。</a:t>
            </a:r>
            <a:endParaRPr lang="en-US" altLang="zh-CN" sz="2800" dirty="0" smtClean="0">
              <a:latin typeface="+mn-lt"/>
              <a:ea typeface="+mn-ea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800" b="1" dirty="0" smtClean="0">
                <a:latin typeface="+mn-lt"/>
                <a:ea typeface="+mn-ea"/>
              </a:rPr>
              <a:t>目的：</a:t>
            </a:r>
            <a:r>
              <a:rPr lang="zh-CN" altLang="en-US" sz="2800" dirty="0" smtClean="0">
                <a:latin typeface="+mn-lt"/>
                <a:ea typeface="+mn-ea"/>
              </a:rPr>
              <a:t>感性的记录总结，或将沉淀得来的理论成果宣传出去、扩大影响力</a:t>
            </a:r>
            <a:endParaRPr lang="en-US" altLang="zh-CN" sz="2800" dirty="0" smtClean="0">
              <a:latin typeface="+mn-lt"/>
              <a:ea typeface="+mn-ea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800" b="1" dirty="0" smtClean="0">
                <a:latin typeface="+mn-lt"/>
                <a:ea typeface="+mn-ea"/>
              </a:rPr>
              <a:t>新闻稿最基础的是要完整有逻辑，好的新闻稿有深度，有主题，有意义。</a:t>
            </a:r>
            <a:endParaRPr lang="en-US" altLang="zh-CN" sz="2800" b="1" dirty="0" smtClean="0">
              <a:latin typeface="+mn-lt"/>
              <a:ea typeface="+mn-ea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395536" y="620688"/>
            <a:ext cx="41764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3. 1 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新闻六要素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467544" y="1700808"/>
            <a:ext cx="749808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时间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人物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地点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原因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经过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结果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3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395536" y="476672"/>
            <a:ext cx="7498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3.2 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新闻的结构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251520" y="1714464"/>
            <a:ext cx="771530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一篇完整的新闻由五部分组成</a:t>
            </a:r>
            <a:r>
              <a:rPr kumimoji="0" lang="en-US" altLang="zh-CN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——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360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1.</a:t>
            </a:r>
            <a:r>
              <a:rPr kumimoji="0" lang="zh-CN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标题</a:t>
            </a:r>
            <a: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</a:t>
            </a:r>
            <a:r>
              <a:rPr kumimoji="0" lang="zh-CN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导语</a:t>
            </a:r>
            <a: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zh-CN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主体</a:t>
            </a:r>
            <a:endParaRPr lang="en-US" altLang="zh-CN" sz="3600" dirty="0" smtClean="0"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360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</a:t>
            </a:r>
            <a:r>
              <a:rPr kumimoji="0" lang="zh-CN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背景</a:t>
            </a:r>
            <a: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</a:t>
            </a:r>
            <a:r>
              <a:rPr kumimoji="0" lang="zh-CN" altLang="zh-CN" sz="36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结语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社会实践！</a:t>
            </a:r>
            <a:endParaRPr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87624" y="1556792"/>
            <a:ext cx="7416824" cy="4176464"/>
          </a:xfrm>
        </p:spPr>
        <p:txBody>
          <a:bodyPr/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区别于一二课堂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第一课堂：教室里的课程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第二课堂：校园活动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第三课堂：走出校园的社会实践、志愿服务等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目的是践行理论，提升理论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社会实践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类型分为社会调查、教学实践、志愿公益、勤工助学、科技创新、特色实践六种</a:t>
            </a:r>
            <a:r>
              <a:rPr lang="zh-CN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规模：每年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余人、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多支队伍前往世界各地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校实践特色：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国际化（出境或团队含留学生）、经贸主题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824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683568" y="476672"/>
            <a:ext cx="2808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</a:t>
            </a:r>
            <a:r>
              <a:rPr kumimoji="0" lang="zh-CN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标题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39552" y="1700808"/>
            <a:ext cx="7290646" cy="45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标题是以精炼的语言概述全篇文章要旨，要求醒目有力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——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消息标题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侧重报道事实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常用实题，动态。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多采用主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谓句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 bwMode="auto">
          <a:xfrm>
            <a:off x="-1764704" y="476672"/>
            <a:ext cx="7498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两点建议：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395536" y="1484784"/>
            <a:ext cx="749808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生动传神。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比如，多用动词，借以传神，以带活整个标题的气氛。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简洁工整，语句凝练。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如果采用双行题，在修辞上讲究对称、押韵。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467544" y="620688"/>
            <a:ext cx="7498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. 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导语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67544" y="1484784"/>
            <a:ext cx="749808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消息开头的第一段或第一句话，扼要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地</a:t>
            </a: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提示消息的核心内容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语言简练，突出重点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539552" y="548680"/>
            <a:ext cx="7498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</a:t>
            </a:r>
            <a:r>
              <a:rPr kumimoji="0" lang="zh-CN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主体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395536" y="1556792"/>
            <a:ext cx="749808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）主干突出。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）内容充实。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）结构严谨，层次分明。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3600" noProof="0" dirty="0" smtClean="0">
                <a:latin typeface="+mn-lt"/>
                <a:ea typeface="+mn-ea"/>
              </a:rPr>
              <a:t>      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、时间顺序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3600" dirty="0" smtClean="0">
                <a:latin typeface="+mn-lt"/>
                <a:ea typeface="+mn-ea"/>
              </a:rPr>
              <a:t>      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、逻辑顺序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altLang="zh-CN" sz="3600" dirty="0" smtClean="0">
                <a:latin typeface="+mn-lt"/>
                <a:ea typeface="+mn-ea"/>
              </a:rPr>
              <a:t>      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、时间逻辑顺序结合</a:t>
            </a:r>
            <a:endParaRPr kumimoji="0" lang="zh-CN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467544" y="548680"/>
            <a:ext cx="7498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 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结语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67544" y="1484784"/>
            <a:ext cx="749808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阐明消息所叙述事实的意义， 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使</a:t>
            </a: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读者对消息的 理解、感受加深，从中得到更多的启示。</a:t>
            </a: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zh-CN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小结式、评论式、希望式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467544" y="548680"/>
            <a:ext cx="7498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5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zh-CN" altLang="en-US" sz="4400" b="1" dirty="0" smtClean="0">
                <a:latin typeface="+mj-lt"/>
                <a:ea typeface="+mj-ea"/>
                <a:cs typeface="+mj-cs"/>
              </a:rPr>
              <a:t>关于实践新闻稿的具体要求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628800"/>
            <a:ext cx="75608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zh-CN" b="1" dirty="0" smtClean="0"/>
              <a:t> </a:t>
            </a:r>
            <a:r>
              <a:rPr lang="zh-CN" altLang="en-US" sz="3600" b="1" dirty="0" smtClean="0"/>
              <a:t>叙事</a:t>
            </a:r>
            <a:endParaRPr lang="en-US" altLang="zh-CN" sz="3600" b="1" dirty="0" smtClean="0"/>
          </a:p>
          <a:p>
            <a:r>
              <a:rPr lang="zh-CN" altLang="en-US" sz="3600" dirty="0" smtClean="0"/>
              <a:t>  目的性：为了说明一定的思想方法</a:t>
            </a:r>
            <a:endParaRPr lang="en-US" altLang="zh-CN" sz="3600" dirty="0" smtClean="0"/>
          </a:p>
          <a:p>
            <a:r>
              <a:rPr lang="zh-CN" altLang="en-US" sz="3600" dirty="0" smtClean="0"/>
              <a:t>  连贯性：线索脉络清晰连贯</a:t>
            </a:r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r>
              <a:rPr lang="en-US" altLang="zh-CN" sz="3600" dirty="0" smtClean="0"/>
              <a:t>  </a:t>
            </a:r>
            <a:r>
              <a:rPr lang="zh-CN" altLang="en-US" sz="3600" dirty="0" smtClean="0"/>
              <a:t>生动性：注重修辞手法的使用</a:t>
            </a:r>
            <a:endParaRPr lang="en-US" altLang="zh-CN" sz="3600" dirty="0" smtClean="0"/>
          </a:p>
          <a:p>
            <a:endParaRPr lang="en-US" altLang="zh-CN" sz="3600" dirty="0" smtClean="0"/>
          </a:p>
          <a:p>
            <a:pPr marL="742950" indent="-742950"/>
            <a:r>
              <a:rPr lang="zh-CN" altLang="en-US" sz="3600" b="1" dirty="0" smtClean="0"/>
              <a:t>人物的刻画</a:t>
            </a:r>
            <a:endParaRPr lang="en-US" altLang="zh-CN" sz="3600" b="1" dirty="0" smtClean="0"/>
          </a:p>
          <a:p>
            <a:endParaRPr lang="en-US" altLang="zh-CN" sz="3600" dirty="0" smtClean="0"/>
          </a:p>
          <a:p>
            <a:r>
              <a:rPr lang="zh-CN" altLang="en-US" sz="3600" b="1" dirty="0" smtClean="0"/>
              <a:t>注重对于当日实践数据与结果的展示</a:t>
            </a:r>
            <a:endParaRPr lang="en-US" altLang="zh-CN" sz="3600" b="1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8" name="左弧形箭头 7">
            <a:hlinkClick r:id="rId4" action="ppaction://hlinksldjump"/>
          </p:cNvPr>
          <p:cNvSpPr/>
          <p:nvPr/>
        </p:nvSpPr>
        <p:spPr>
          <a:xfrm>
            <a:off x="251520" y="6237312"/>
            <a:ext cx="360040" cy="620688"/>
          </a:xfrm>
          <a:prstGeom prst="curv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467544" y="548680"/>
            <a:ext cx="7498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zh-CN" sz="4400" b="1" noProof="0" dirty="0" smtClean="0">
                <a:latin typeface="+mj-lt"/>
                <a:ea typeface="+mj-ea"/>
                <a:cs typeface="+mj-cs"/>
              </a:rPr>
              <a:t>. </a:t>
            </a:r>
            <a:r>
              <a:rPr lang="zh-CN" altLang="en-US" sz="4400" b="1" noProof="0" dirty="0" smtClean="0">
                <a:latin typeface="+mj-lt"/>
                <a:ea typeface="+mj-ea"/>
                <a:cs typeface="+mj-cs"/>
              </a:rPr>
              <a:t>实践报告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628800"/>
            <a:ext cx="6696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3600" dirty="0" smtClean="0"/>
              <a:t>切忌将参考资料东拼西凑；</a:t>
            </a:r>
            <a:endParaRPr lang="en-US" altLang="zh-CN" sz="3600" dirty="0" smtClean="0"/>
          </a:p>
          <a:p>
            <a:endParaRPr lang="en-US" altLang="zh-CN" sz="3600" dirty="0" smtClean="0"/>
          </a:p>
          <a:p>
            <a:pPr>
              <a:buFont typeface="Wingdings" pitchFamily="2" charset="2"/>
              <a:buChar char="Ø"/>
            </a:pPr>
            <a:r>
              <a:rPr lang="zh-CN" altLang="en-US" sz="3600" dirty="0" smtClean="0"/>
              <a:t>优秀的实践报告要做到：</a:t>
            </a:r>
            <a:endParaRPr lang="en-US" altLang="zh-CN" sz="3600" dirty="0" smtClean="0"/>
          </a:p>
          <a:p>
            <a:r>
              <a:rPr lang="zh-CN" altLang="en-US" sz="3600" dirty="0" smtClean="0"/>
              <a:t>主题具体、格式规范、有逻辑、详略得当、内容和主题一致；</a:t>
            </a:r>
            <a:endParaRPr lang="en-US" altLang="zh-CN" sz="3600" dirty="0" smtClean="0"/>
          </a:p>
          <a:p>
            <a:endParaRPr lang="en-US" altLang="zh-CN" sz="3600" dirty="0" smtClean="0"/>
          </a:p>
          <a:p>
            <a:pPr>
              <a:buFont typeface="Wingdings" pitchFamily="2" charset="2"/>
              <a:buChar char="Ø"/>
            </a:pPr>
            <a:r>
              <a:rPr lang="zh-CN" altLang="en-US" sz="3600" b="1" dirty="0" smtClean="0"/>
              <a:t>最重要的：主体内容是由真实的调研素材总结得出的。</a:t>
            </a:r>
            <a:endParaRPr lang="zh-CN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467544" y="548680"/>
            <a:ext cx="7498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zh-CN" sz="4400" b="1" noProof="0" dirty="0" smtClean="0">
                <a:latin typeface="+mj-lt"/>
                <a:ea typeface="+mj-ea"/>
                <a:cs typeface="+mj-cs"/>
              </a:rPr>
              <a:t>.1 </a:t>
            </a:r>
            <a:r>
              <a:rPr lang="zh-CN" altLang="en-US" sz="4400" b="1" noProof="0" dirty="0" smtClean="0">
                <a:latin typeface="+mj-lt"/>
                <a:ea typeface="+mj-ea"/>
                <a:cs typeface="+mj-cs"/>
              </a:rPr>
              <a:t>实践报告类型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2060848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zh-CN" sz="3600" dirty="0" smtClean="0"/>
              <a:t> </a:t>
            </a:r>
            <a:r>
              <a:rPr lang="zh-CN" altLang="en-US" sz="3600" dirty="0" smtClean="0"/>
              <a:t>调研类实践报告</a:t>
            </a:r>
            <a:endParaRPr lang="en-US" altLang="zh-CN" sz="3600" dirty="0" smtClean="0"/>
          </a:p>
          <a:p>
            <a:pPr>
              <a:buFont typeface="Wingdings" pitchFamily="2" charset="2"/>
              <a:buChar char="l"/>
            </a:pPr>
            <a:endParaRPr lang="en-US" altLang="zh-CN" sz="3600" dirty="0" smtClean="0"/>
          </a:p>
          <a:p>
            <a:endParaRPr lang="en-US" altLang="zh-CN" sz="3600" dirty="0" smtClean="0"/>
          </a:p>
          <a:p>
            <a:pPr>
              <a:buFont typeface="Wingdings" pitchFamily="2" charset="2"/>
              <a:buChar char="l"/>
            </a:pPr>
            <a:r>
              <a:rPr lang="zh-CN" altLang="en-US" sz="3600" dirty="0" smtClean="0"/>
              <a:t> 活动类实践报告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865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467544" y="548680"/>
            <a:ext cx="7498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zh-CN" sz="4400" b="1" noProof="0" dirty="0" smtClean="0">
                <a:latin typeface="+mj-lt"/>
                <a:ea typeface="+mj-ea"/>
                <a:cs typeface="+mj-cs"/>
              </a:rPr>
              <a:t>.2 </a:t>
            </a:r>
            <a:r>
              <a:rPr lang="zh-CN" altLang="en-US" sz="4400" b="1" noProof="0" dirty="0" smtClean="0">
                <a:latin typeface="+mj-lt"/>
                <a:ea typeface="+mj-ea"/>
                <a:cs typeface="+mj-cs"/>
              </a:rPr>
              <a:t>实践报告结构</a:t>
            </a:r>
            <a:endParaRPr lang="en-US" altLang="zh-CN" sz="4400" b="1" noProof="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556792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CN" altLang="en-US" sz="3000" dirty="0" smtClean="0">
                <a:latin typeface="+mn-ea"/>
                <a:ea typeface="+mn-ea"/>
              </a:rPr>
              <a:t>报告题目</a:t>
            </a:r>
            <a:endParaRPr lang="en-US" altLang="zh-CN" sz="3000" dirty="0" smtClean="0">
              <a:latin typeface="+mn-ea"/>
              <a:ea typeface="+mn-e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3000" dirty="0" smtClean="0">
                <a:latin typeface="+mn-ea"/>
                <a:ea typeface="+mn-ea"/>
              </a:rPr>
              <a:t>学院与作者名称</a:t>
            </a:r>
            <a:endParaRPr lang="en-US" altLang="zh-CN" sz="3000" dirty="0" smtClean="0">
              <a:latin typeface="+mn-ea"/>
              <a:ea typeface="+mn-e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3000" dirty="0" smtClean="0">
                <a:latin typeface="+mn-ea"/>
                <a:ea typeface="+mn-ea"/>
              </a:rPr>
              <a:t>摘要</a:t>
            </a:r>
            <a:endParaRPr lang="en-US" altLang="zh-CN" sz="3000" dirty="0" smtClean="0">
              <a:latin typeface="+mn-ea"/>
              <a:ea typeface="+mn-e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3000" dirty="0" smtClean="0">
                <a:latin typeface="+mn-ea"/>
                <a:ea typeface="+mn-ea"/>
              </a:rPr>
              <a:t>前言</a:t>
            </a:r>
            <a:endParaRPr lang="en-US" altLang="zh-CN" sz="3000" dirty="0" smtClean="0">
              <a:latin typeface="+mn-ea"/>
              <a:ea typeface="+mn-e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3000" dirty="0" smtClean="0">
                <a:latin typeface="+mn-ea"/>
                <a:ea typeface="+mn-ea"/>
              </a:rPr>
              <a:t>正文</a:t>
            </a:r>
            <a:endParaRPr lang="en-US" altLang="zh-CN" sz="3000" dirty="0" smtClean="0">
              <a:latin typeface="+mn-ea"/>
              <a:ea typeface="+mn-e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3000" dirty="0" smtClean="0">
                <a:latin typeface="+mn-ea"/>
                <a:ea typeface="+mn-ea"/>
              </a:rPr>
              <a:t>结束语</a:t>
            </a:r>
            <a:endParaRPr lang="en-US" altLang="zh-CN" sz="3000" dirty="0" smtClean="0">
              <a:latin typeface="+mn-ea"/>
              <a:ea typeface="+mn-e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3000" dirty="0" smtClean="0">
                <a:latin typeface="+mn-ea"/>
                <a:ea typeface="+mn-ea"/>
              </a:rPr>
              <a:t>谢辞</a:t>
            </a:r>
            <a:endParaRPr lang="en-US" altLang="zh-CN" sz="3000" dirty="0" smtClean="0">
              <a:latin typeface="+mn-ea"/>
              <a:ea typeface="+mn-e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3000" dirty="0" smtClean="0">
                <a:latin typeface="+mn-ea"/>
                <a:ea typeface="+mn-ea"/>
              </a:rPr>
              <a:t>参考文献</a:t>
            </a:r>
            <a:endParaRPr lang="en-US" altLang="zh-CN" sz="3000" dirty="0" smtClean="0">
              <a:latin typeface="+mn-ea"/>
              <a:ea typeface="+mn-e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3000" dirty="0" smtClean="0">
                <a:latin typeface="+mn-ea"/>
                <a:ea typeface="+mn-ea"/>
              </a:rPr>
              <a:t>队员感言</a:t>
            </a:r>
            <a:endParaRPr lang="en-US" altLang="zh-CN" sz="3000" dirty="0" smtClean="0">
              <a:latin typeface="+mn-ea"/>
              <a:ea typeface="+mn-ea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3000" dirty="0" smtClean="0">
                <a:latin typeface="+mn-ea"/>
                <a:ea typeface="+mn-ea"/>
              </a:rPr>
              <a:t>附录</a:t>
            </a:r>
            <a:endParaRPr lang="zh-CN" altLang="en-US" sz="30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467544" y="548680"/>
            <a:ext cx="7498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zh-CN" sz="4400" b="1" noProof="0" dirty="0" smtClean="0">
                <a:latin typeface="+mj-lt"/>
                <a:ea typeface="+mj-ea"/>
                <a:cs typeface="+mj-cs"/>
              </a:rPr>
              <a:t>.3 </a:t>
            </a:r>
            <a:r>
              <a:rPr lang="zh-CN" altLang="en-US" sz="4400" b="1" noProof="0" dirty="0" smtClean="0">
                <a:latin typeface="+mj-lt"/>
                <a:ea typeface="+mj-ea"/>
                <a:cs typeface="+mj-cs"/>
              </a:rPr>
              <a:t>写作步骤</a:t>
            </a:r>
            <a:endParaRPr lang="en-US" altLang="zh-CN" sz="4400" b="1" noProof="0" dirty="0" smtClean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图示 6"/>
          <p:cNvGraphicFramePr/>
          <p:nvPr/>
        </p:nvGraphicFramePr>
        <p:xfrm>
          <a:off x="1691680" y="1556792"/>
          <a:ext cx="614434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我校社会实践流程</a:t>
            </a:r>
            <a:endParaRPr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1844824"/>
            <a:ext cx="726352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前期准备：系列指导讲座、组队选题、联系实践地、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网上申报、参加出征仪式、领取实践教材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管理手册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实践衫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实践旗等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实施执行：调研方法、每日安全汇报、按要求宣传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总结表彰：上交结项材料、认定学分、学院推优、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书面评审、答辩、表彰会、经费报销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267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467544" y="548680"/>
            <a:ext cx="7498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altLang="zh-CN" sz="4400" b="1" noProof="0" dirty="0" smtClean="0">
                <a:latin typeface="+mj-lt"/>
                <a:ea typeface="+mj-ea"/>
                <a:cs typeface="+mj-cs"/>
              </a:rPr>
              <a:t>.4 </a:t>
            </a:r>
            <a:r>
              <a:rPr lang="zh-CN" altLang="en-US" sz="4400" b="1" noProof="0" dirty="0" smtClean="0">
                <a:latin typeface="+mj-lt"/>
                <a:ea typeface="+mj-ea"/>
                <a:cs typeface="+mj-cs"/>
              </a:rPr>
              <a:t>注意事项</a:t>
            </a:r>
            <a:endParaRPr lang="en-US" altLang="zh-CN" sz="4400" b="1" noProof="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844824"/>
            <a:ext cx="813690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3600" dirty="0" smtClean="0"/>
              <a:t> </a:t>
            </a:r>
            <a:r>
              <a:rPr lang="zh-CN" altLang="en-US" sz="3800" dirty="0" smtClean="0"/>
              <a:t>格式的规范性</a:t>
            </a:r>
            <a:endParaRPr lang="en-US" altLang="zh-CN" sz="3800" dirty="0" smtClean="0"/>
          </a:p>
          <a:p>
            <a:pPr>
              <a:buFont typeface="Arial" pitchFamily="34" charset="0"/>
              <a:buChar char="•"/>
            </a:pPr>
            <a:r>
              <a:rPr lang="zh-CN" altLang="en-US" sz="3800" dirty="0" smtClean="0"/>
              <a:t> 报告的原创性</a:t>
            </a:r>
            <a:endParaRPr lang="en-US" altLang="zh-CN" sz="3800" dirty="0" smtClean="0"/>
          </a:p>
          <a:p>
            <a:pPr>
              <a:buFont typeface="Arial" pitchFamily="34" charset="0"/>
              <a:buChar char="•"/>
            </a:pPr>
            <a:r>
              <a:rPr lang="zh-CN" altLang="en-US" sz="3800" dirty="0" smtClean="0"/>
              <a:t> 数据与结论的丰富性</a:t>
            </a:r>
            <a:endParaRPr lang="en-US" altLang="zh-CN" sz="3800" dirty="0" smtClean="0"/>
          </a:p>
          <a:p>
            <a:pPr>
              <a:buFont typeface="Arial" pitchFamily="34" charset="0"/>
              <a:buChar char="•"/>
            </a:pPr>
            <a:r>
              <a:rPr lang="en-US" altLang="zh-CN" sz="3800" dirty="0" smtClean="0"/>
              <a:t> </a:t>
            </a:r>
            <a:r>
              <a:rPr lang="zh-CN" altLang="en-US" sz="3800" dirty="0" smtClean="0"/>
              <a:t>具体要求参见实践教材</a:t>
            </a:r>
            <a:endParaRPr lang="zh-CN" altLang="en-US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底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65104"/>
            <a:ext cx="9144000" cy="2492896"/>
          </a:xfrm>
        </p:spPr>
      </p:pic>
      <p:pic>
        <p:nvPicPr>
          <p:cNvPr id="6" name="图片 5" descr="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340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1700808"/>
            <a:ext cx="489654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 smtClean="0">
                <a:latin typeface="华文新魏" pitchFamily="2" charset="-122"/>
                <a:ea typeface="华文新魏" pitchFamily="2" charset="-122"/>
              </a:rPr>
              <a:t>  谢谢！</a:t>
            </a:r>
            <a:endParaRPr lang="en-US" altLang="zh-CN" sz="8000" dirty="0" smtClean="0">
              <a:latin typeface="华文新魏" pitchFamily="2" charset="-122"/>
              <a:ea typeface="华文新魏" pitchFamily="2" charset="-122"/>
            </a:endParaRPr>
          </a:p>
          <a:p>
            <a:pPr algn="ctr"/>
            <a:endParaRPr lang="zh-CN" altLang="en-US" sz="54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3789040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大学生理论学术中心</a:t>
            </a:r>
            <a:endParaRPr lang="zh-CN" altLang="en-US" sz="3200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10" name="图片 9" descr="中心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717032"/>
            <a:ext cx="720080" cy="6498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1720" y="4581128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崔钟月  </a:t>
            </a:r>
            <a:r>
              <a:rPr lang="en-US" altLang="zh-CN" sz="3200" dirty="0" smtClean="0">
                <a:latin typeface="+mj-lt"/>
                <a:ea typeface="华文新魏" pitchFamily="2" charset="-122"/>
              </a:rPr>
              <a:t>15210030669</a:t>
            </a:r>
            <a:endParaRPr lang="zh-CN" altLang="en-US" sz="3200" dirty="0">
              <a:latin typeface="+mj-lt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/>
          <a:lstStyle/>
          <a:p>
            <a:r>
              <a:rPr lang="zh-CN" altLang="en-US" sz="54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郭浩</a:t>
            </a:r>
            <a:endParaRPr lang="zh-CN" altLang="en-US" sz="5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11560" y="1988840"/>
            <a:ext cx="8143362" cy="4071966"/>
          </a:xfrm>
        </p:spPr>
        <p:txBody>
          <a:bodyPr/>
          <a:lstStyle/>
          <a:p>
            <a:pPr algn="l"/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国际化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团队代表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：国际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商学院</a:t>
            </a:r>
            <a:r>
              <a:rPr 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2012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级学生。</a:t>
            </a:r>
            <a:r>
              <a:rPr 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2013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年暑期社会实践调研山西汾酒，团队成员涵盖留学生、研究生、港籍学生，团队获得“校级先锋团队”称号，并作为国际化团队代表在</a:t>
            </a:r>
            <a:r>
              <a:rPr 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2013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年暑期社会实践成果展示大会上进行展示</a:t>
            </a:r>
            <a:r>
              <a:rPr lang="zh-CN" altLang="en-US" b="1" dirty="0" smtClean="0">
                <a:solidFill>
                  <a:schemeClr val="tx1"/>
                </a:solidFill>
              </a:rPr>
              <a:t>。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787043" y="772736"/>
            <a:ext cx="4464494" cy="3494943"/>
          </a:xfrm>
          <a:prstGeom prst="roundRect">
            <a:avLst/>
          </a:prstGeom>
          <a:solidFill>
            <a:srgbClr val="FF822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4340269" y="772736"/>
            <a:ext cx="4029212" cy="2865549"/>
          </a:xfrm>
          <a:prstGeom prst="roundRect">
            <a:avLst/>
          </a:prstGeom>
          <a:solidFill>
            <a:srgbClr val="25FF3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39" y="-145263"/>
            <a:ext cx="9144000" cy="4548187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787044" y="3093930"/>
            <a:ext cx="3393518" cy="3409905"/>
          </a:xfrm>
          <a:prstGeom prst="roundRect">
            <a:avLst/>
          </a:prstGeom>
          <a:solidFill>
            <a:schemeClr val="accent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4512839" y="3851656"/>
            <a:ext cx="3888294" cy="2708448"/>
          </a:xfrm>
          <a:prstGeom prst="roundRect">
            <a:avLst/>
          </a:prstGeom>
          <a:solidFill>
            <a:srgbClr val="E7FB2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2887767" y="2219050"/>
            <a:ext cx="3186839" cy="2954851"/>
          </a:xfrm>
          <a:prstGeom prst="roundRect">
            <a:avLst/>
          </a:prstGeom>
          <a:solidFill>
            <a:srgbClr val="2997F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854" y="3857006"/>
            <a:ext cx="6040582" cy="1655762"/>
          </a:xfrm>
        </p:spPr>
        <p:txBody>
          <a:bodyPr/>
          <a:lstStyle/>
          <a:p>
            <a:pPr algn="r"/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MY_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大酒瓶团队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33238" y="1916832"/>
            <a:ext cx="7772400" cy="1470025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zh-CN" altLang="zh-CN" sz="31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中华老字号杏花村“汾酒”品牌创新营销策略研究</a:t>
            </a:r>
            <a:r>
              <a:rPr lang="zh-CN" altLang="en-US" sz="31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”</a:t>
            </a:r>
            <a:r>
              <a:rPr lang="en-US" altLang="zh-CN" sz="36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/>
            </a:r>
            <a:br>
              <a:rPr lang="en-US" altLang="zh-CN" sz="36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en-US" altLang="zh-CN" sz="3600" b="1" dirty="0" smtClean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/>
            </a:r>
            <a:br>
              <a:rPr lang="en-US" altLang="zh-CN" sz="3600" b="1" dirty="0" smtClean="0">
                <a:solidFill>
                  <a:srgbClr val="00206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暑期社会实践                  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/>
            </a:r>
            <a:b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经验报告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89" y="4889033"/>
            <a:ext cx="1080370" cy="14443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80892" y="4403188"/>
            <a:ext cx="2511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郭浩 </a:t>
            </a:r>
            <a:endParaRPr lang="en-US" altLang="zh-CN" sz="2400" b="1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微信：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353749256</a:t>
            </a:r>
          </a:p>
          <a:p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电话：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15810670001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820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7043" y="772736"/>
            <a:ext cx="7582437" cy="5731099"/>
          </a:xfrm>
          <a:prstGeom prst="roundRect">
            <a:avLst/>
          </a:prstGeom>
          <a:solidFill>
            <a:srgbClr val="25FF3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69" y="-45785"/>
            <a:ext cx="9144000" cy="454818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50940" y="685800"/>
            <a:ext cx="779303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实践过程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Activity Process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pic>
        <p:nvPicPr>
          <p:cNvPr id="9" name="图片 8" descr="_MG_78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6850" y="1561516"/>
            <a:ext cx="4963697" cy="44941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5883" y="1997612"/>
            <a:ext cx="162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5905064" y="1616837"/>
            <a:ext cx="302088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dirty="0" smtClean="0"/>
              <a:t>实践第一天</a:t>
            </a:r>
            <a:r>
              <a:rPr lang="en-US" altLang="zh-CN" sz="2800" b="1" dirty="0" smtClean="0"/>
              <a:t>--</a:t>
            </a:r>
          </a:p>
          <a:p>
            <a:pPr algn="ctr"/>
            <a:r>
              <a:rPr lang="zh-CN" altLang="en-US" sz="2800" b="1" dirty="0" smtClean="0"/>
              <a:t>打造团结团队</a:t>
            </a:r>
          </a:p>
          <a:p>
            <a:pPr algn="ctr"/>
            <a:r>
              <a:rPr lang="zh-CN" altLang="en-US" sz="2800" b="1" dirty="0" smtClean="0"/>
              <a:t>到达实践地山西</a:t>
            </a:r>
            <a:endParaRPr lang="en-US" altLang="zh-CN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327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7043" y="772736"/>
            <a:ext cx="7582437" cy="5731099"/>
          </a:xfrm>
          <a:prstGeom prst="roundRect">
            <a:avLst/>
          </a:prstGeom>
          <a:solidFill>
            <a:srgbClr val="25FF3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21" y="-200530"/>
            <a:ext cx="9144000" cy="454818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50940" y="685800"/>
            <a:ext cx="779303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实践过程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Activity Process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pic>
        <p:nvPicPr>
          <p:cNvPr id="12" name="图片 11" descr="汾酒博物馆的讲解员细心地为队员们讲述汾酒的前世今生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4674" y="2433711"/>
            <a:ext cx="4493368" cy="3692769"/>
          </a:xfrm>
          <a:prstGeom prst="rect">
            <a:avLst/>
          </a:prstGeom>
        </p:spPr>
      </p:pic>
      <p:pic>
        <p:nvPicPr>
          <p:cNvPr id="19" name="图片 18" descr="_MG_8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8809" y="2926079"/>
            <a:ext cx="3909062" cy="3474722"/>
          </a:xfrm>
          <a:prstGeom prst="rect">
            <a:avLst/>
          </a:prstGeom>
        </p:spPr>
      </p:pic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1031339" y="1519311"/>
            <a:ext cx="87046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/>
              <a:t>实践第二天</a:t>
            </a:r>
            <a:r>
              <a:rPr lang="en-US" altLang="zh-CN" sz="2800" b="1" dirty="0"/>
              <a:t>--</a:t>
            </a:r>
            <a:r>
              <a:rPr lang="zh-CN" altLang="en-US" sz="2800" b="1" dirty="0"/>
              <a:t>汾酒小酌香怡情，文化掠览醇熏人</a:t>
            </a:r>
            <a:endParaRPr lang="en-US" altLang="zh-CN" sz="2800" b="1" dirty="0"/>
          </a:p>
          <a:p>
            <a:r>
              <a:rPr lang="en-US" altLang="zh-CN" sz="2800" b="1" dirty="0"/>
              <a:t>                                        </a:t>
            </a:r>
            <a:r>
              <a:rPr lang="en-US" altLang="zh-CN" sz="2800" b="1" dirty="0" smtClean="0"/>
              <a:t>——</a:t>
            </a:r>
            <a:r>
              <a:rPr lang="zh-CN" altLang="en-US" sz="2800" b="1" dirty="0" smtClean="0"/>
              <a:t>游</a:t>
            </a:r>
            <a:r>
              <a:rPr lang="zh-CN" altLang="en-US" sz="2800" b="1" dirty="0"/>
              <a:t>览汾酒博物馆 </a:t>
            </a:r>
            <a:r>
              <a:rPr lang="en-US" altLang="zh-CN" sz="2800" b="1" dirty="0" smtClean="0"/>
              <a:t>(</a:t>
            </a:r>
            <a:r>
              <a:rPr lang="zh-CN" altLang="en-US" sz="2800" b="1" dirty="0" smtClean="0"/>
              <a:t>醉倒）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7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7043" y="772736"/>
            <a:ext cx="7582437" cy="5731099"/>
          </a:xfrm>
          <a:prstGeom prst="roundRect">
            <a:avLst/>
          </a:prstGeom>
          <a:solidFill>
            <a:srgbClr val="25FF3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69" y="-45785"/>
            <a:ext cx="9144000" cy="454818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50940" y="685800"/>
            <a:ext cx="779303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实践过程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Activity Process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pic>
        <p:nvPicPr>
          <p:cNvPr id="13" name="Picture 4" descr="D:\Documents\Tencent Files\603096174\Image\[}SLQC$HD}{N4G2%2}@@J{K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07366" y="1761637"/>
            <a:ext cx="4737295" cy="421092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866228" y="1885072"/>
            <a:ext cx="23633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实践第三天</a:t>
            </a:r>
            <a:r>
              <a:rPr lang="en-US" altLang="zh-CN" sz="2800" b="1" dirty="0" smtClean="0"/>
              <a:t>--</a:t>
            </a:r>
          </a:p>
          <a:p>
            <a:r>
              <a:rPr lang="zh-CN" altLang="en-US" sz="2800" b="1" dirty="0" smtClean="0"/>
              <a:t>汾酒飘香联意浓，新城别样添光辉</a:t>
            </a:r>
            <a:endParaRPr lang="en-US" altLang="zh-CN" sz="2800" b="1" dirty="0" smtClean="0"/>
          </a:p>
          <a:p>
            <a:r>
              <a:rPr lang="en-US" altLang="zh-CN" sz="2800" b="1" dirty="0" smtClean="0"/>
              <a:t>    --</a:t>
            </a:r>
            <a:r>
              <a:rPr lang="zh-CN" altLang="en-US" sz="2800" b="1" dirty="0" smtClean="0"/>
              <a:t>参观汾酒新城 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7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7043" y="772736"/>
            <a:ext cx="7582437" cy="5731099"/>
          </a:xfrm>
          <a:prstGeom prst="roundRect">
            <a:avLst/>
          </a:prstGeom>
          <a:solidFill>
            <a:srgbClr val="25FF3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69" y="-45785"/>
            <a:ext cx="9144000" cy="454818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50940" y="685800"/>
            <a:ext cx="779303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实践过程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Activity Process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pic>
        <p:nvPicPr>
          <p:cNvPr id="7" name="图片 6" descr="_MG_83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1945" y="1873346"/>
            <a:ext cx="4677417" cy="4182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9447" y="1913207"/>
            <a:ext cx="23633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实践第四天</a:t>
            </a:r>
            <a:r>
              <a:rPr lang="en-US" altLang="zh-CN" sz="2800" b="1" dirty="0" smtClean="0"/>
              <a:t>--</a:t>
            </a:r>
          </a:p>
          <a:p>
            <a:r>
              <a:rPr lang="zh-CN" altLang="en-US" sz="2800" b="1" dirty="0" smtClean="0"/>
              <a:t>昨日登高已觉鲜，今日观赏更是惊</a:t>
            </a:r>
            <a:endParaRPr lang="en-US" altLang="zh-CN" sz="2800" b="1" dirty="0" smtClean="0"/>
          </a:p>
          <a:p>
            <a:r>
              <a:rPr lang="en-US" altLang="zh-CN" sz="2800" b="1" dirty="0" smtClean="0"/>
              <a:t>--</a:t>
            </a:r>
            <a:r>
              <a:rPr lang="zh-CN" altLang="en-US" sz="2800" b="1" dirty="0" smtClean="0"/>
              <a:t>参观新晋商酒庄 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7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7043" y="772736"/>
            <a:ext cx="7582437" cy="5731099"/>
          </a:xfrm>
          <a:prstGeom prst="roundRect">
            <a:avLst/>
          </a:prstGeom>
          <a:solidFill>
            <a:srgbClr val="25FF3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69" y="-45785"/>
            <a:ext cx="9144000" cy="4548187"/>
          </a:xfrm>
          <a:prstGeom prst="rect">
            <a:avLst/>
          </a:prstGeom>
        </p:spPr>
      </p:pic>
      <p:pic>
        <p:nvPicPr>
          <p:cNvPr id="15" name="Picture 4" descr="D:\Documents\Tencent Files\603096174\Image\[}SLQC$HD}{N4G2%2}@@J{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2218" y="2658796"/>
            <a:ext cx="4148441" cy="3663701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50940" y="685800"/>
            <a:ext cx="779303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实践过程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Activity Process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pic>
        <p:nvPicPr>
          <p:cNvPr id="16" name="图片 15" descr="组员们跟随李主任，认真听他的讲解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5715" y="2377439"/>
            <a:ext cx="3731456" cy="3316850"/>
          </a:xfrm>
          <a:prstGeom prst="rect">
            <a:avLst/>
          </a:prstGeom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087609" y="1463040"/>
            <a:ext cx="775564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/>
              <a:t>实践第五天</a:t>
            </a:r>
            <a:r>
              <a:rPr lang="en-US" altLang="zh-CN" sz="2800" b="1" dirty="0"/>
              <a:t>——</a:t>
            </a:r>
            <a:r>
              <a:rPr lang="zh-CN" altLang="en-US" sz="2800" b="1" dirty="0"/>
              <a:t>听君一席话，胜读百本</a:t>
            </a:r>
            <a:r>
              <a:rPr lang="zh-CN" altLang="en-US" sz="2800" b="1" dirty="0" smtClean="0"/>
              <a:t>书</a:t>
            </a:r>
            <a:endParaRPr lang="en-US" altLang="zh-CN" sz="2800" b="1" dirty="0"/>
          </a:p>
          <a:p>
            <a:r>
              <a:rPr lang="en-US" altLang="zh-CN" sz="2800" b="1" dirty="0" smtClean="0"/>
              <a:t>——</a:t>
            </a:r>
            <a:r>
              <a:rPr lang="zh-CN" altLang="en-US" sz="2800" b="1" dirty="0" smtClean="0"/>
              <a:t>采访博物馆张</a:t>
            </a:r>
            <a:r>
              <a:rPr lang="zh-CN" altLang="en-US" sz="2800" b="1" dirty="0"/>
              <a:t>澍</a:t>
            </a:r>
            <a:r>
              <a:rPr lang="zh-CN" altLang="en-US" sz="2800" b="1" dirty="0" smtClean="0"/>
              <a:t>文老先生、销售部张总经理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7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7043" y="772736"/>
            <a:ext cx="7582437" cy="5731099"/>
          </a:xfrm>
          <a:prstGeom prst="roundRect">
            <a:avLst/>
          </a:prstGeom>
          <a:solidFill>
            <a:srgbClr val="25FF3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69" y="-45785"/>
            <a:ext cx="9144000" cy="454818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50940" y="685800"/>
            <a:ext cx="779303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实践过程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Activity Process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54" y="3418450"/>
            <a:ext cx="3857665" cy="3067237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6816" y="2419644"/>
            <a:ext cx="4114800" cy="372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-1752159" y="1512213"/>
            <a:ext cx="1070036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/>
              <a:t>                          实践第六天</a:t>
            </a:r>
            <a:r>
              <a:rPr lang="en-US" altLang="zh-CN" sz="2800" b="1" dirty="0"/>
              <a:t>——</a:t>
            </a:r>
            <a:r>
              <a:rPr lang="zh-CN" altLang="en-US" sz="2800" b="1" dirty="0"/>
              <a:t>回首向来萧瑟处，此番实践不虚行</a:t>
            </a:r>
            <a:endParaRPr lang="en-US" altLang="zh-CN" sz="2800" b="1" dirty="0"/>
          </a:p>
          <a:p>
            <a:r>
              <a:rPr lang="en-US" altLang="zh-CN" sz="2800" b="1" dirty="0" smtClean="0"/>
              <a:t>                               ——</a:t>
            </a:r>
            <a:r>
              <a:rPr lang="zh-CN" altLang="en-US" sz="2800" b="1" dirty="0" smtClean="0"/>
              <a:t>杏</a:t>
            </a:r>
            <a:r>
              <a:rPr lang="zh-CN" altLang="en-US" sz="2800" b="1" dirty="0"/>
              <a:t>花村汾酒之</a:t>
            </a:r>
            <a:r>
              <a:rPr lang="zh-CN" altLang="en-US" sz="2800" b="1" dirty="0" smtClean="0"/>
              <a:t>旅之</a:t>
            </a:r>
            <a:r>
              <a:rPr lang="zh-CN" altLang="en-US" sz="2800" b="1" dirty="0"/>
              <a:t>写论文</a:t>
            </a:r>
            <a:br>
              <a:rPr lang="zh-CN" altLang="en-US" sz="2800" b="1" dirty="0"/>
            </a:b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7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我校</a:t>
            </a:r>
            <a:r>
              <a:rPr lang="zh-CN" altLang="en-US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社会实践</a:t>
            </a:r>
            <a:r>
              <a:rPr lang="zh-CN" altLang="en-US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管理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5286382" cy="4092683"/>
          </a:xfrm>
        </p:spPr>
      </p:pic>
      <p:sp>
        <p:nvSpPr>
          <p:cNvPr id="5" name="TextBox 4"/>
          <p:cNvSpPr txBox="1"/>
          <p:nvPr/>
        </p:nvSpPr>
        <p:spPr>
          <a:xfrm>
            <a:off x="2267744" y="1484784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有任何问题请联系学院实践负责人！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139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7043" y="772736"/>
            <a:ext cx="7582437" cy="5731099"/>
          </a:xfrm>
          <a:prstGeom prst="roundRect">
            <a:avLst/>
          </a:prstGeom>
          <a:solidFill>
            <a:schemeClr val="accent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36" y="-45786"/>
            <a:ext cx="9144000" cy="4548187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50940" y="685800"/>
            <a:ext cx="779303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400" b="1" dirty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实践</a:t>
            </a: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成果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Act</a:t>
            </a:r>
            <a:r>
              <a:rPr lang="en-US" altLang="zh-CN" sz="3600" dirty="0" smtClean="0">
                <a:solidFill>
                  <a:srgbClr val="374140"/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i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vity Achievement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1642853" y="5067604"/>
            <a:ext cx="205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rgbClr val="3741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实践报告</a:t>
            </a:r>
          </a:p>
        </p:txBody>
      </p:sp>
      <p:sp>
        <p:nvSpPr>
          <p:cNvPr id="9" name="文本框 4"/>
          <p:cNvSpPr txBox="1"/>
          <p:nvPr/>
        </p:nvSpPr>
        <p:spPr>
          <a:xfrm>
            <a:off x="4517672" y="5080106"/>
            <a:ext cx="324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</a:t>
            </a:r>
            <a:r>
              <a:rPr lang="en-US" altLang="zh-CN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次，最终字数达</a:t>
            </a:r>
            <a:r>
              <a:rPr lang="en-US" altLang="zh-CN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20000</a:t>
            </a:r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余字</a:t>
            </a:r>
            <a:endParaRPr lang="zh-CN" altLang="en-US" dirty="0">
              <a:solidFill>
                <a:srgbClr val="DC35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10"/>
          <p:cNvSpPr txBox="1"/>
          <p:nvPr/>
        </p:nvSpPr>
        <p:spPr>
          <a:xfrm>
            <a:off x="1629686" y="3039508"/>
            <a:ext cx="205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rgbClr val="3741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每日心得感想</a:t>
            </a:r>
            <a:endParaRPr lang="en-US" altLang="zh-CN" dirty="0" smtClean="0">
              <a:solidFill>
                <a:srgbClr val="3741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4511758" y="3010054"/>
            <a:ext cx="269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每人每日一篇，共计</a:t>
            </a:r>
            <a:r>
              <a:rPr lang="en-US" altLang="zh-CN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</a:t>
            </a:r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endParaRPr lang="zh-CN" altLang="en-US" dirty="0">
              <a:solidFill>
                <a:srgbClr val="DC35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199" y="1682931"/>
            <a:ext cx="246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rgbClr val="374140"/>
                </a:solidFill>
                <a:latin typeface="微软雅黑" pitchFamily="34" charset="-122"/>
                <a:ea typeface="微软雅黑" pitchFamily="34" charset="-122"/>
              </a:rPr>
              <a:t>有幸采访高层人员</a:t>
            </a:r>
            <a:r>
              <a:rPr lang="en-US" dirty="0" smtClean="0">
                <a:solidFill>
                  <a:srgbClr val="37414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 smtClean="0">
                <a:solidFill>
                  <a:srgbClr val="374140"/>
                </a:solidFill>
                <a:latin typeface="微软雅黑" pitchFamily="34" charset="-122"/>
                <a:ea typeface="微软雅黑" pitchFamily="34" charset="-122"/>
              </a:rPr>
              <a:t>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2861" y="2360610"/>
            <a:ext cx="86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rgbClr val="374140"/>
                </a:solidFill>
                <a:latin typeface="微软雅黑" pitchFamily="34" charset="-122"/>
                <a:ea typeface="微软雅黑" pitchFamily="34" charset="-122"/>
              </a:rPr>
              <a:t>通讯稿</a:t>
            </a:r>
            <a:endParaRPr lang="zh-CN" altLang="en-US" dirty="0">
              <a:solidFill>
                <a:srgbClr val="3741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6394" y="2177647"/>
            <a:ext cx="3245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每天一篇，共</a:t>
            </a:r>
            <a:r>
              <a:rPr lang="en-US" altLang="zh-CN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篇，被校实践刊物</a:t>
            </a:r>
            <a:r>
              <a:rPr lang="en-US" altLang="zh-CN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征途</a:t>
            </a:r>
            <a:r>
              <a:rPr lang="en-US" altLang="zh-CN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转载一篇，作为封面故事</a:t>
            </a:r>
            <a:endParaRPr lang="zh-CN" altLang="en-US" dirty="0">
              <a:solidFill>
                <a:srgbClr val="DC35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8154" y="3714107"/>
            <a:ext cx="1622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rgbClr val="374140"/>
                </a:solidFill>
                <a:latin typeface="微软雅黑" pitchFamily="34" charset="-122"/>
                <a:ea typeface="微软雅黑" pitchFamily="34" charset="-122"/>
              </a:rPr>
              <a:t>微博段子</a:t>
            </a:r>
            <a:endParaRPr lang="zh-CN" altLang="en-US" dirty="0">
              <a:solidFill>
                <a:srgbClr val="3741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1757" y="3546831"/>
            <a:ext cx="3554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共发出百余段，被社会各界人士关注，引起强烈反响</a:t>
            </a:r>
            <a:endParaRPr lang="zh-CN" altLang="en-US" dirty="0">
              <a:solidFill>
                <a:srgbClr val="DC35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9335" y="4398468"/>
            <a:ext cx="129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rgbClr val="374140"/>
                </a:solidFill>
                <a:latin typeface="微软雅黑" pitchFamily="34" charset="-122"/>
                <a:ea typeface="微软雅黑" pitchFamily="34" charset="-122"/>
              </a:rPr>
              <a:t>照片拍摄</a:t>
            </a:r>
            <a:endParaRPr lang="zh-CN" altLang="en-US" dirty="0">
              <a:solidFill>
                <a:srgbClr val="3741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11758" y="4414915"/>
            <a:ext cx="3303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余张，被学校与社会采用若干张</a:t>
            </a:r>
            <a:endParaRPr lang="zh-CN" altLang="en-US" dirty="0">
              <a:solidFill>
                <a:srgbClr val="DC35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16394" y="1676400"/>
            <a:ext cx="358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深入了解汾酒，并且获得内部资料</a:t>
            </a:r>
            <a:r>
              <a:rPr lang="en-US" altLang="zh-CN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dirty="0" smtClean="0">
                <a:solidFill>
                  <a:srgbClr val="DC35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endParaRPr lang="zh-CN" altLang="en-US" dirty="0">
              <a:solidFill>
                <a:srgbClr val="DC35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4141" y="5626714"/>
            <a:ext cx="6115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3741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和汾酒集团继续就课题保持长期联系</a:t>
            </a:r>
            <a:endParaRPr lang="en-US" altLang="zh-CN" sz="2800" dirty="0" smtClean="0">
              <a:solidFill>
                <a:srgbClr val="3741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 smtClean="0">
                <a:solidFill>
                  <a:srgbClr val="3741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并打算进一步科研立项</a:t>
            </a:r>
            <a:endParaRPr lang="zh-CN" altLang="en-US" sz="2800" dirty="0">
              <a:solidFill>
                <a:srgbClr val="37414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2" y="3388886"/>
            <a:ext cx="4286135" cy="3469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56" y="3013832"/>
            <a:ext cx="3517673" cy="355758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142835" y="772735"/>
            <a:ext cx="3833393" cy="2768540"/>
            <a:chOff x="173172" y="0"/>
            <a:chExt cx="12018828" cy="672277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574" y="32699"/>
              <a:ext cx="6265426" cy="320757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72" y="0"/>
              <a:ext cx="5721238" cy="672277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574" y="3271706"/>
              <a:ext cx="6265426" cy="3309114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13" y="2440320"/>
            <a:ext cx="3705479" cy="3705479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252733" y="1799716"/>
            <a:ext cx="237440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获得校级先锋称号</a:t>
            </a:r>
            <a:endParaRPr lang="zh-CN" alt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697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787043" y="772736"/>
            <a:ext cx="7582437" cy="5731099"/>
          </a:xfrm>
          <a:prstGeom prst="roundRect">
            <a:avLst/>
          </a:prstGeom>
          <a:solidFill>
            <a:srgbClr val="2997F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50940" y="685800"/>
            <a:ext cx="779303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团队多样化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Diversity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91" y="-50476"/>
            <a:ext cx="9144000" cy="4548187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2606040" y="2546253"/>
            <a:ext cx="1624819" cy="2037007"/>
            <a:chOff x="2894602" y="107711"/>
            <a:chExt cx="1871828" cy="2134184"/>
          </a:xfrm>
        </p:grpSpPr>
        <p:sp>
          <p:nvSpPr>
            <p:cNvPr id="12" name="圆角矩形 11"/>
            <p:cNvSpPr/>
            <p:nvPr/>
          </p:nvSpPr>
          <p:spPr>
            <a:xfrm>
              <a:off x="2894602" y="107711"/>
              <a:ext cx="1871828" cy="1871828"/>
            </a:xfrm>
            <a:prstGeom prst="roundRect">
              <a:avLst/>
            </a:prstGeom>
            <a:solidFill>
              <a:schemeClr val="bg1">
                <a:lumMod val="75000"/>
                <a:alpha val="53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圆角矩形 4"/>
            <p:cNvSpPr/>
            <p:nvPr/>
          </p:nvSpPr>
          <p:spPr>
            <a:xfrm>
              <a:off x="2973822" y="552817"/>
              <a:ext cx="1689078" cy="1689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sz="31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个学院</a:t>
              </a:r>
              <a:endParaRPr lang="en-US" altLang="zh-CN" sz="31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角度多维全面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 </a:t>
              </a:r>
              <a:r>
                <a:rPr lang="zh-CN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 </a:t>
              </a:r>
              <a:endParaRPr lang="zh-CN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sz="3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83613" y="3348113"/>
            <a:ext cx="3502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商院</a:t>
            </a:r>
            <a:endParaRPr lang="en-US" altLang="zh-CN" sz="2800" dirty="0" smtClean="0"/>
          </a:p>
          <a:p>
            <a:r>
              <a:rPr lang="zh-CN" altLang="en-US" sz="2800" dirty="0" smtClean="0"/>
              <a:t>金融</a:t>
            </a:r>
            <a:endParaRPr lang="en-US" altLang="zh-CN" sz="2800" dirty="0" smtClean="0"/>
          </a:p>
          <a:p>
            <a:r>
              <a:rPr lang="zh-CN" altLang="en-US" sz="2800" dirty="0" smtClean="0"/>
              <a:t>国关</a:t>
            </a:r>
            <a:endParaRPr lang="en-US" altLang="zh-CN" sz="2800" dirty="0" smtClean="0"/>
          </a:p>
          <a:p>
            <a:r>
              <a:rPr lang="zh-CN" altLang="en-US" sz="2800" dirty="0" smtClean="0"/>
              <a:t>国际</a:t>
            </a:r>
            <a:endParaRPr lang="en-US" altLang="zh-CN" sz="2800" dirty="0" smtClean="0"/>
          </a:p>
          <a:p>
            <a:r>
              <a:rPr lang="zh-CN" altLang="en-US" sz="2800" dirty="0" smtClean="0"/>
              <a:t>英语</a:t>
            </a:r>
            <a:endParaRPr lang="zh-CN" altLang="en-US" sz="2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77" y="829164"/>
            <a:ext cx="2007660" cy="17845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0114" y="4334198"/>
            <a:ext cx="2124617" cy="199626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24" y="1527661"/>
            <a:ext cx="1968927" cy="175015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95" y="4402863"/>
            <a:ext cx="1992015" cy="170610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8" t="6556" r="10530" b="32539"/>
          <a:stretch/>
        </p:blipFill>
        <p:spPr>
          <a:xfrm>
            <a:off x="523081" y="1795749"/>
            <a:ext cx="2189100" cy="196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787043" y="772736"/>
            <a:ext cx="7582437" cy="5731099"/>
          </a:xfrm>
          <a:prstGeom prst="roundRect">
            <a:avLst/>
          </a:prstGeom>
          <a:solidFill>
            <a:srgbClr val="2997F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50940" y="685800"/>
            <a:ext cx="779303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团队多样化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Diversity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91" y="-50476"/>
            <a:ext cx="9144000" cy="4548187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643853" y="1705296"/>
            <a:ext cx="1403871" cy="1871828"/>
            <a:chOff x="4898262" y="461442"/>
            <a:chExt cx="1871828" cy="1871828"/>
          </a:xfrm>
        </p:grpSpPr>
        <p:sp>
          <p:nvSpPr>
            <p:cNvPr id="12" name="圆角矩形 11"/>
            <p:cNvSpPr/>
            <p:nvPr/>
          </p:nvSpPr>
          <p:spPr>
            <a:xfrm>
              <a:off x="4898262" y="461442"/>
              <a:ext cx="1871828" cy="1871828"/>
            </a:xfrm>
            <a:prstGeom prst="roundRect">
              <a:avLst/>
            </a:prstGeom>
            <a:solidFill>
              <a:schemeClr val="bg1">
                <a:lumMod val="75000"/>
                <a:alpha val="53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圆角矩形 4"/>
            <p:cNvSpPr/>
            <p:nvPr/>
          </p:nvSpPr>
          <p:spPr>
            <a:xfrm>
              <a:off x="4989637" y="552817"/>
              <a:ext cx="1689078" cy="1689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sz="31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名留学生</a:t>
              </a:r>
              <a:endParaRPr lang="zh-CN" sz="3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16"/>
          <p:cNvGrpSpPr/>
          <p:nvPr/>
        </p:nvGrpSpPr>
        <p:grpSpPr>
          <a:xfrm>
            <a:off x="3133578" y="2813539"/>
            <a:ext cx="1792842" cy="2363372"/>
            <a:chOff x="4736528" y="1809660"/>
            <a:chExt cx="2802055" cy="2802055"/>
          </a:xfrm>
        </p:grpSpPr>
        <p:sp>
          <p:nvSpPr>
            <p:cNvPr id="18" name="椭圆 17"/>
            <p:cNvSpPr/>
            <p:nvPr/>
          </p:nvSpPr>
          <p:spPr>
            <a:xfrm>
              <a:off x="4736528" y="1809660"/>
              <a:ext cx="2802055" cy="2802055"/>
            </a:xfrm>
            <a:prstGeom prst="ellipse">
              <a:avLst/>
            </a:prstGeom>
            <a:solidFill>
              <a:schemeClr val="bg1">
                <a:lumMod val="65000"/>
                <a:alpha val="53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椭圆 4"/>
            <p:cNvSpPr/>
            <p:nvPr/>
          </p:nvSpPr>
          <p:spPr>
            <a:xfrm>
              <a:off x="5379121" y="2433451"/>
              <a:ext cx="1681233" cy="15411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sz="31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利于思想碰撞</a:t>
              </a:r>
              <a:endParaRPr lang="zh-CN" sz="3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13"/>
          <p:cNvGrpSpPr/>
          <p:nvPr/>
        </p:nvGrpSpPr>
        <p:grpSpPr>
          <a:xfrm>
            <a:off x="1643852" y="4209345"/>
            <a:ext cx="1403871" cy="1871828"/>
            <a:chOff x="4898262" y="461442"/>
            <a:chExt cx="1871828" cy="1871828"/>
          </a:xfrm>
        </p:grpSpPr>
        <p:sp>
          <p:nvSpPr>
            <p:cNvPr id="15" name="圆角矩形 14"/>
            <p:cNvSpPr/>
            <p:nvPr/>
          </p:nvSpPr>
          <p:spPr>
            <a:xfrm>
              <a:off x="4898262" y="461442"/>
              <a:ext cx="1871828" cy="1871828"/>
            </a:xfrm>
            <a:prstGeom prst="roundRect">
              <a:avLst/>
            </a:prstGeom>
            <a:solidFill>
              <a:schemeClr val="bg1">
                <a:lumMod val="75000"/>
                <a:alpha val="53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圆角矩形 4"/>
            <p:cNvSpPr/>
            <p:nvPr/>
          </p:nvSpPr>
          <p:spPr>
            <a:xfrm>
              <a:off x="4989637" y="552817"/>
              <a:ext cx="1689078" cy="1689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sz="31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名港籍学生</a:t>
              </a:r>
              <a:r>
                <a:rPr lang="en-US" sz="31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 </a:t>
              </a:r>
              <a:r>
                <a:rPr lang="zh-CN" sz="31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sz="31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 </a:t>
              </a:r>
              <a:endParaRPr lang="zh-CN" sz="3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06" y="1629758"/>
            <a:ext cx="2292797" cy="20380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58" y="4080902"/>
            <a:ext cx="2260940" cy="20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765942" y="829006"/>
            <a:ext cx="7582437" cy="5731099"/>
          </a:xfrm>
          <a:prstGeom prst="roundRect">
            <a:avLst/>
          </a:prstGeom>
          <a:solidFill>
            <a:srgbClr val="2997F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50940" y="685800"/>
            <a:ext cx="779303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团队多样化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Diversity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91" y="-50476"/>
            <a:ext cx="9144000" cy="45481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07831" y="1800667"/>
            <a:ext cx="589788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黑体" pitchFamily="49" charset="-122"/>
                <a:ea typeface="黑体" pitchFamily="49" charset="-122"/>
              </a:rPr>
              <a:t>优点：</a:t>
            </a:r>
            <a:endParaRPr lang="en-US" altLang="zh-CN" sz="40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1.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团队国际化，易于被企业接纳。</a:t>
            </a:r>
            <a:endParaRPr lang="en-US" altLang="zh-CN" sz="32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文化视野广阔，利于思想碰撞。</a:t>
            </a:r>
            <a:endParaRPr lang="en-US" altLang="zh-CN" sz="32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研究成果、论文写作更多元科学。</a:t>
            </a:r>
            <a:endParaRPr lang="en-US" altLang="zh-CN" sz="32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4.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更多你意想不到的优势</a:t>
            </a:r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…</a:t>
            </a:r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0354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787043" y="772736"/>
            <a:ext cx="7582437" cy="5731099"/>
          </a:xfrm>
          <a:prstGeom prst="roundRect">
            <a:avLst/>
          </a:prstGeom>
          <a:solidFill>
            <a:srgbClr val="FF822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40" y="685800"/>
            <a:ext cx="7793037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留学生怎么找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How to find your partner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0185" y="2251881"/>
            <a:ext cx="68477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1.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课友</a:t>
            </a:r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--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勇敢去勾搭</a:t>
            </a:r>
            <a:endParaRPr lang="en-US" altLang="zh-CN" sz="32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朋友认识</a:t>
            </a:r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--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请帮介绍</a:t>
            </a:r>
            <a:endParaRPr lang="en-US" altLang="zh-CN" sz="32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通过校级组织</a:t>
            </a:r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--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留联、校志服和留学生联系很多</a:t>
            </a:r>
            <a:endParaRPr lang="zh-CN" altLang="en-US" sz="32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52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817751" y="759089"/>
            <a:ext cx="7582437" cy="5731099"/>
          </a:xfrm>
          <a:prstGeom prst="roundRect">
            <a:avLst/>
          </a:prstGeom>
          <a:solidFill>
            <a:srgbClr val="FF822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87167" y="685800"/>
            <a:ext cx="7793037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留学生好找吗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Are they easy to be found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0185" y="2251882"/>
            <a:ext cx="68477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1.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留学生也有修实践学分的要求</a:t>
            </a:r>
            <a:endParaRPr lang="en-US" altLang="zh-CN" sz="32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他们想多认识中国人融入我们，练习口语</a:t>
            </a:r>
            <a:endParaRPr lang="en-US" altLang="zh-CN" sz="32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他们很爱交友，也爱旅游</a:t>
            </a:r>
            <a:r>
              <a:rPr lang="en-US" altLang="zh-CN" sz="3200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           </a:t>
            </a:r>
            <a:endParaRPr lang="zh-CN" altLang="en-US" sz="3200" dirty="0">
              <a:solidFill>
                <a:srgbClr val="00B0F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3716" y="4462819"/>
            <a:ext cx="32652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SO </a:t>
            </a:r>
            <a:r>
              <a:rPr lang="zh-CN" altLang="en-US" sz="3200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还是比较好找的</a:t>
            </a:r>
            <a:r>
              <a:rPr lang="en-US" altLang="zh-CN" sz="3200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~</a:t>
            </a:r>
            <a:endParaRPr lang="zh-CN" altLang="en-US" sz="3200" dirty="0" smtClean="0">
              <a:solidFill>
                <a:srgbClr val="00B0F0"/>
              </a:solidFill>
              <a:latin typeface="黑体" pitchFamily="49" charset="-122"/>
              <a:ea typeface="黑体" pitchFamily="49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52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834820" y="540725"/>
            <a:ext cx="7582437" cy="5731099"/>
          </a:xfrm>
          <a:prstGeom prst="roundRect">
            <a:avLst/>
          </a:prstGeom>
          <a:solidFill>
            <a:srgbClr val="E7FB2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50940" y="685800"/>
            <a:ext cx="779303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找到后的注意事项</a:t>
            </a:r>
            <a:r>
              <a:rPr lang="en-US" altLang="zh-CN" sz="5400" b="1" dirty="0" smtClean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|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方正美黑简体" panose="02010601030101010101" pitchFamily="2" charset="-122"/>
              </a:rPr>
              <a:t>Attention please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方正美黑简体" panose="02010601030101010101" pitchFamily="2" charset="-122"/>
              <a:ea typeface="方正美黑简体" panose="0201060103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58202" y="2333768"/>
            <a:ext cx="51997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1.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买火车票</a:t>
            </a:r>
            <a:endParaRPr lang="en-US" altLang="zh-CN" sz="32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语言不熟，文化习俗可能会有不同</a:t>
            </a:r>
            <a:endParaRPr lang="en-US" altLang="zh-CN" sz="32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写论文的时候，留学生由于语言问   题，有较大负担</a:t>
            </a:r>
            <a:endParaRPr lang="en-US" altLang="zh-CN" sz="32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4.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饮食习惯不同</a:t>
            </a:r>
            <a:endParaRPr lang="en-US" altLang="zh-CN" sz="3200" dirty="0" smtClean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06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2865940"/>
            <a:ext cx="2708722" cy="363789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787043" y="772736"/>
            <a:ext cx="4464494" cy="3494943"/>
          </a:xfrm>
          <a:prstGeom prst="roundRect">
            <a:avLst/>
          </a:prstGeom>
          <a:solidFill>
            <a:srgbClr val="FF822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4340269" y="772736"/>
            <a:ext cx="4029212" cy="2865549"/>
          </a:xfrm>
          <a:prstGeom prst="roundRect">
            <a:avLst/>
          </a:prstGeom>
          <a:solidFill>
            <a:srgbClr val="25FF3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圆角矩形 13"/>
          <p:cNvSpPr/>
          <p:nvPr/>
        </p:nvSpPr>
        <p:spPr>
          <a:xfrm>
            <a:off x="787044" y="3093930"/>
            <a:ext cx="3393518" cy="3409905"/>
          </a:xfrm>
          <a:prstGeom prst="roundRect">
            <a:avLst/>
          </a:prstGeom>
          <a:solidFill>
            <a:schemeClr val="accent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4481186" y="3795386"/>
            <a:ext cx="3888294" cy="2708448"/>
          </a:xfrm>
          <a:prstGeom prst="roundRect">
            <a:avLst/>
          </a:prstGeom>
          <a:solidFill>
            <a:srgbClr val="E7FB2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2887767" y="2219050"/>
            <a:ext cx="3186839" cy="2954851"/>
          </a:xfrm>
          <a:prstGeom prst="roundRect">
            <a:avLst/>
          </a:prstGeom>
          <a:solidFill>
            <a:srgbClr val="2997F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18046" y="590844"/>
            <a:ext cx="6858000" cy="5542671"/>
          </a:xfrm>
        </p:spPr>
        <p:txBody>
          <a:bodyPr>
            <a:normAutofit fontScale="90000"/>
          </a:bodyPr>
          <a:lstStyle/>
          <a:p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/>
            </a:r>
            <a:b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zh-CN" altLang="en-US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谢谢！</a:t>
            </a:r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/>
            </a:r>
            <a:b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zh-CN" altLang="en-US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</a:t>
            </a:r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/>
            </a:r>
            <a:b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欢迎有任何疑问再通过以下途径联系我：</a:t>
            </a:r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/>
            </a:r>
            <a:b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/>
            </a:r>
            <a:b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郭浩 </a:t>
            </a:r>
            <a:r>
              <a:rPr lang="en-US" altLang="zh-CN" sz="3600" b="1" dirty="0" smtClean="0"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3600" b="1" dirty="0" smtClean="0">
                <a:latin typeface="黑体" pitchFamily="49" charset="-122"/>
                <a:ea typeface="黑体" pitchFamily="49" charset="-122"/>
              </a:rPr>
            </a:br>
            <a:r>
              <a:rPr lang="en-US" altLang="zh-CN" sz="3600" b="1" dirty="0" smtClean="0">
                <a:latin typeface="黑体" pitchFamily="49" charset="-122"/>
                <a:ea typeface="黑体" pitchFamily="49" charset="-122"/>
              </a:rPr>
              <a:t>            </a:t>
            </a: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微</a:t>
            </a: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信：</a:t>
            </a:r>
            <a:r>
              <a:rPr lang="en-US" altLang="zh-CN" sz="3600" b="1" dirty="0" smtClean="0">
                <a:latin typeface="黑体" pitchFamily="49" charset="-122"/>
                <a:ea typeface="黑体" pitchFamily="49" charset="-122"/>
              </a:rPr>
              <a:t>353749256</a:t>
            </a:r>
            <a:br>
              <a:rPr lang="en-US" altLang="zh-CN" sz="3600" b="1" dirty="0" smtClean="0">
                <a:latin typeface="黑体" pitchFamily="49" charset="-122"/>
                <a:ea typeface="黑体" pitchFamily="49" charset="-122"/>
              </a:rPr>
            </a:br>
            <a:r>
              <a:rPr lang="en-US" altLang="zh-CN" sz="3600" b="1" dirty="0" smtClean="0">
                <a:latin typeface="黑体" pitchFamily="49" charset="-122"/>
                <a:ea typeface="黑体" pitchFamily="49" charset="-122"/>
              </a:rPr>
              <a:t>              </a:t>
            </a: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电话</a:t>
            </a: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：</a:t>
            </a:r>
            <a:r>
              <a:rPr lang="en-US" altLang="zh-CN" sz="3600" b="1" dirty="0" smtClean="0">
                <a:latin typeface="黑体" pitchFamily="49" charset="-122"/>
                <a:ea typeface="黑体" pitchFamily="49" charset="-122"/>
              </a:rPr>
              <a:t>15810670001</a:t>
            </a: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/>
            </a:r>
            <a:br>
              <a:rPr lang="zh-CN" altLang="en-US" sz="3600" b="1" dirty="0" smtClean="0">
                <a:latin typeface="黑体" pitchFamily="49" charset="-122"/>
                <a:ea typeface="黑体" pitchFamily="49" charset="-122"/>
              </a:rPr>
            </a:b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39" y="-145263"/>
            <a:ext cx="9144000" cy="4548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819" y="357060"/>
            <a:ext cx="521031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+mj-cs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132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15616" y="620688"/>
            <a:ext cx="7772400" cy="1470025"/>
          </a:xfrm>
        </p:spPr>
        <p:txBody>
          <a:bodyPr/>
          <a:lstStyle/>
          <a:p>
            <a:r>
              <a:rPr lang="zh-CN" altLang="en-US" sz="54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刘雪彤</a:t>
            </a:r>
            <a:endParaRPr lang="zh-CN" altLang="en-US" sz="54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87624" y="2276872"/>
            <a:ext cx="7416824" cy="4071966"/>
          </a:xfrm>
        </p:spPr>
        <p:txBody>
          <a:bodyPr/>
          <a:lstStyle/>
          <a:p>
            <a:pPr algn="l"/>
            <a:r>
              <a:rPr lang="zh-CN" altLang="en-US" b="1" dirty="0" smtClean="0">
                <a:solidFill>
                  <a:schemeClr val="tx1"/>
                </a:solidFill>
              </a:rPr>
              <a:t>      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“丝绸之路经济带”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代表，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法学院</a:t>
            </a:r>
            <a:r>
              <a:rPr 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2011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级，团队获得</a:t>
            </a:r>
            <a:r>
              <a:rPr 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2014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年寒假社会实践“校级精品团队”称号，结项材料老师评审最高分，团队含</a:t>
            </a:r>
            <a:r>
              <a:rPr 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名研究生。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C:\Documents and Settings\tdz\桌面\dancing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30376" y="1072092"/>
            <a:ext cx="1911229" cy="178553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0" name="Picture 15" descr="C:\Documents and Settings\tdz\桌面\baby0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5646" y="1072092"/>
            <a:ext cx="1920780" cy="178553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2" name="Picture 17" descr="C:\Documents and Settings\tdz\桌面\music_3834x2551_zcool.com.cn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86883" y="1072092"/>
            <a:ext cx="1875495" cy="179958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0" name="矩形 29"/>
          <p:cNvSpPr/>
          <p:nvPr/>
        </p:nvSpPr>
        <p:spPr>
          <a:xfrm>
            <a:off x="2267947" y="3419944"/>
            <a:ext cx="4519164" cy="1182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丝绸路上的甘肃定西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267948" y="5034290"/>
            <a:ext cx="3912035" cy="6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700" b="1" dirty="0" smtClean="0">
                <a:solidFill>
                  <a:schemeClr val="accent6"/>
                </a:solidFill>
                <a:latin typeface="Cataneo BT" pitchFamily="66" charset="0"/>
                <a:ea typeface="微软雅黑" pitchFamily="34" charset="-122"/>
                <a:cs typeface="Tahoma" pitchFamily="34" charset="0"/>
              </a:rPr>
              <a:t>----2014</a:t>
            </a:r>
            <a:r>
              <a:rPr lang="zh-CN" altLang="en-US" sz="1700" b="1" dirty="0" smtClean="0">
                <a:solidFill>
                  <a:schemeClr val="accent6"/>
                </a:solidFill>
                <a:latin typeface="Cataneo BT" pitchFamily="66" charset="0"/>
                <a:ea typeface="微软雅黑" pitchFamily="34" charset="-122"/>
                <a:cs typeface="Tahoma" pitchFamily="34" charset="0"/>
              </a:rPr>
              <a:t>年寒假社会实践经验分享之刘雪彤</a:t>
            </a:r>
            <a:endParaRPr lang="en-US" altLang="zh-CN" sz="1700" b="1" dirty="0">
              <a:solidFill>
                <a:schemeClr val="accent6"/>
              </a:solidFill>
              <a:latin typeface="Cataneo BT" pitchFamily="66" charset="0"/>
              <a:ea typeface="微软雅黑" pitchFamily="34" charset="-122"/>
              <a:cs typeface="Tahoma" pitchFamily="34" charset="0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2302862" y="4890308"/>
            <a:ext cx="41060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Teliss_Tong\Copy\定期备份\工作备份\！PPT图片及版面资源\06-PPT精选插图\03-人物\111_1000x764_zcool.com.cn_12003385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429486" y="1072092"/>
            <a:ext cx="2030571" cy="178553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30348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社会实践有什么意义？</a:t>
            </a:r>
            <a:endParaRPr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03648" y="1600200"/>
            <a:ext cx="6912768" cy="4525963"/>
          </a:xfrm>
        </p:spPr>
        <p:txBody>
          <a:bodyPr/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成果转化：转为科研立项、挑战杯、获取一手素材用于科研发表论文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结识留学生、硕博学生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经历系统全面的调研培训，为今后做准备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优秀团队可被外推至市级或国家级奖项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深化友谊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认识社会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成果被纳入书中、学校展板中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235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8"/>
          <p:cNvSpPr txBox="1">
            <a:spLocks noChangeArrowheads="1"/>
          </p:cNvSpPr>
          <p:nvPr/>
        </p:nvSpPr>
        <p:spPr bwMode="auto">
          <a:xfrm>
            <a:off x="195805" y="807702"/>
            <a:ext cx="3295653" cy="75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Broadway" pitchFamily="82" charset="0"/>
                <a:ea typeface="微软雅黑" pitchFamily="34" charset="-122"/>
              </a:rPr>
              <a:t>1</a:t>
            </a: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经验分享之</a:t>
            </a:r>
            <a:r>
              <a:rPr lang="en-US" altLang="zh-CN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—</a:t>
            </a:r>
            <a:r>
              <a:rPr lang="zh-CN" altLang="en-US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组队</a:t>
            </a:r>
            <a:endParaRPr lang="en-US" altLang="zh-CN" b="1" dirty="0" smtClean="0">
              <a:solidFill>
                <a:schemeClr val="bg1"/>
              </a:solidFill>
              <a:latin typeface="华文行楷" pitchFamily="2" charset="-122"/>
              <a:ea typeface="华文行楷" pitchFamily="2" charset="-122"/>
            </a:endParaRPr>
          </a:p>
          <a:p>
            <a:pPr algn="r" eaLnBrk="1" hangingPunct="1"/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411913" y="2637096"/>
            <a:ext cx="3295653" cy="75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 eaLnBrk="1" hangingPunct="1"/>
            <a:r>
              <a:rPr lang="en-US" altLang="zh-CN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、经验分享之</a:t>
            </a:r>
            <a:r>
              <a:rPr lang="en-US" altLang="zh-CN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--- </a:t>
            </a:r>
            <a:r>
              <a:rPr lang="zh-CN" altLang="en-US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选题</a:t>
            </a:r>
            <a:endParaRPr lang="en-US" altLang="zh-CN" sz="2400" b="1" dirty="0" smtClean="0">
              <a:solidFill>
                <a:schemeClr val="bg1"/>
              </a:solidFill>
              <a:latin typeface="华文行楷" pitchFamily="2" charset="-122"/>
              <a:ea typeface="华文行楷" pitchFamily="2" charset="-122"/>
            </a:endParaRPr>
          </a:p>
          <a:p>
            <a:pPr algn="r" eaLnBrk="1" hangingPunct="1"/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28"/>
          <p:cNvSpPr txBox="1">
            <a:spLocks noChangeArrowheads="1"/>
          </p:cNvSpPr>
          <p:nvPr/>
        </p:nvSpPr>
        <p:spPr bwMode="auto">
          <a:xfrm>
            <a:off x="952184" y="4292896"/>
            <a:ext cx="3295653" cy="112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 eaLnBrk="1" hangingPunct="1"/>
            <a:r>
              <a:rPr lang="en-US" altLang="zh-CN" dirty="0" smtClean="0">
                <a:solidFill>
                  <a:schemeClr val="bg1"/>
                </a:solidFill>
                <a:latin typeface="Broadway" pitchFamily="82" charset="0"/>
                <a:ea typeface="微软雅黑" pitchFamily="34" charset="-122"/>
              </a:rPr>
              <a:t>3</a:t>
            </a: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经验分享之</a:t>
            </a:r>
            <a:r>
              <a:rPr lang="en-US" altLang="zh-CN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---</a:t>
            </a:r>
            <a:r>
              <a:rPr lang="zh-CN" altLang="en-US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调研方式</a:t>
            </a:r>
            <a:endParaRPr lang="en-US" altLang="zh-CN" b="1" dirty="0" smtClean="0">
              <a:solidFill>
                <a:schemeClr val="bg1"/>
              </a:solidFill>
              <a:latin typeface="华文行楷" pitchFamily="2" charset="-122"/>
              <a:ea typeface="华文行楷" pitchFamily="2" charset="-122"/>
            </a:endParaRPr>
          </a:p>
          <a:p>
            <a:pPr algn="r" eaLnBrk="1" hangingPunct="1"/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28"/>
          <p:cNvSpPr txBox="1">
            <a:spLocks noChangeArrowheads="1"/>
          </p:cNvSpPr>
          <p:nvPr/>
        </p:nvSpPr>
        <p:spPr bwMode="auto">
          <a:xfrm>
            <a:off x="1731230" y="5516749"/>
            <a:ext cx="3543122" cy="112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 eaLnBrk="1" hangingPunct="1"/>
            <a:r>
              <a:rPr lang="en-US" altLang="zh-CN" dirty="0" smtClean="0">
                <a:solidFill>
                  <a:schemeClr val="bg1"/>
                </a:solidFill>
                <a:latin typeface="Broadway" pitchFamily="82" charset="0"/>
                <a:ea typeface="微软雅黑" pitchFamily="34" charset="-122"/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经验分享之</a:t>
            </a:r>
            <a:r>
              <a:rPr lang="en-US" altLang="zh-CN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---</a:t>
            </a:r>
            <a:r>
              <a:rPr lang="zh-CN" altLang="en-US" sz="24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调研范围</a:t>
            </a:r>
            <a:endParaRPr lang="en-US" altLang="zh-CN" b="1" dirty="0" smtClean="0">
              <a:solidFill>
                <a:schemeClr val="bg1"/>
              </a:solidFill>
              <a:latin typeface="华文行楷" pitchFamily="2" charset="-122"/>
              <a:ea typeface="华文行楷" pitchFamily="2" charset="-122"/>
            </a:endParaRPr>
          </a:p>
          <a:p>
            <a:pPr algn="r" eaLnBrk="1" hangingPunct="1"/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图片 18" descr="20131210092056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409" y="697514"/>
            <a:ext cx="857591" cy="1088793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图片 20" descr="W0201303013020867794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2407" y="2143414"/>
            <a:ext cx="858667" cy="1121646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图片 21" descr="611517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202" y="3880377"/>
            <a:ext cx="857591" cy="1139885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图片 22" descr="mf700-0169496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790" y="5071694"/>
            <a:ext cx="911190" cy="1237308"/>
          </a:xfrm>
          <a:prstGeom prst="flowChartConnector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图片 24" descr="xin_26030516090692118418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594" y="-427759"/>
            <a:ext cx="4823949" cy="4268146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558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1636" y="714985"/>
            <a:ext cx="6271134" cy="816232"/>
          </a:xfrm>
          <a:prstGeom prst="rect">
            <a:avLst/>
          </a:prstGeom>
        </p:spPr>
        <p:txBody>
          <a:bodyPr wrap="square" lIns="76819" tIns="38409" rIns="76819" bIns="38409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本团队基本情况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pPr algn="ctr"/>
            <a:endParaRPr lang="en-US" altLang="zh-CN" sz="2400" b="1" dirty="0" smtClean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09634" y="1429200"/>
            <a:ext cx="6324734" cy="4047886"/>
          </a:xfrm>
          <a:prstGeom prst="rect">
            <a:avLst/>
          </a:prstGeom>
        </p:spPr>
        <p:txBody>
          <a:bodyPr wrap="square" lIns="76819" tIns="38409" rIns="76819" bIns="3840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调研时间：</a:t>
            </a:r>
            <a:r>
              <a:rPr lang="en-US" altLang="zh-CN" b="1" dirty="0" smtClean="0">
                <a:solidFill>
                  <a:schemeClr val="bg1"/>
                </a:solidFill>
                <a:latin typeface="+mn-ea"/>
              </a:rPr>
              <a:t>2014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年</a:t>
            </a:r>
            <a:r>
              <a:rPr lang="en-US" altLang="zh-CN" b="1" dirty="0" smtClean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b="1" dirty="0" smtClean="0">
                <a:solidFill>
                  <a:schemeClr val="bg1"/>
                </a:solidFill>
                <a:latin typeface="+mn-ea"/>
              </a:rPr>
              <a:t>17-2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b="1" dirty="0" smtClean="0">
                <a:solidFill>
                  <a:schemeClr val="bg1"/>
                </a:solidFill>
                <a:latin typeface="+mn-ea"/>
              </a:rPr>
              <a:t>22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日</a:t>
            </a:r>
            <a:endParaRPr lang="en-US" altLang="zh-CN" sz="24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调研地点：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甘肃省定西市陇西县</a:t>
            </a:r>
            <a:endParaRPr lang="en-US" altLang="zh-CN" sz="24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调研人员：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刘雪彤、李盼盼、张婧璇、李亚东、杨楠、         代双杰、常荣强、赵晨梦 </a:t>
            </a:r>
            <a:endParaRPr lang="en-US" altLang="zh-CN" sz="24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调研课题：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西部中药材产业发展状况调研</a:t>
            </a:r>
            <a:r>
              <a:rPr lang="en-US" b="1" dirty="0" smtClean="0">
                <a:solidFill>
                  <a:schemeClr val="bg1"/>
                </a:solidFill>
                <a:latin typeface="+mn-ea"/>
              </a:rPr>
              <a:t>—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以甘肃省 定西市为例</a:t>
            </a:r>
            <a:endParaRPr lang="en-US" altLang="zh-CN" sz="24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所获荣誉：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校级精品团队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20304" y="1700414"/>
            <a:ext cx="3889951" cy="1655801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77702" y="1700414"/>
            <a:ext cx="216108" cy="16558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88362" y="2196150"/>
            <a:ext cx="1201259" cy="539233"/>
          </a:xfrm>
          <a:prstGeom prst="rect">
            <a:avLst/>
          </a:prstGeom>
          <a:noFill/>
        </p:spPr>
        <p:txBody>
          <a:bodyPr wrap="none" lIns="76819" tIns="38409" rIns="76819" bIns="38409" rtlCol="0">
            <a:spAutoFit/>
          </a:bodyPr>
          <a:lstStyle/>
          <a:p>
            <a:pPr algn="r"/>
            <a:r>
              <a:rPr lang="en-US" altLang="zh-CN" sz="3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part1</a:t>
            </a:r>
            <a:endParaRPr lang="zh-CN" altLang="en-US" sz="3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占位符 3"/>
          <p:cNvSpPr txBox="1">
            <a:spLocks/>
          </p:cNvSpPr>
          <p:nvPr/>
        </p:nvSpPr>
        <p:spPr>
          <a:xfrm>
            <a:off x="4355891" y="2133157"/>
            <a:ext cx="3141854" cy="431947"/>
          </a:xfrm>
          <a:prstGeom prst="rect">
            <a:avLst/>
          </a:prstGeom>
        </p:spPr>
        <p:txBody>
          <a:bodyPr vert="horz" lIns="76819" tIns="38409" rIns="76819" bIns="38409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700" b="0" dirty="0" smtClean="0">
                <a:solidFill>
                  <a:schemeClr val="bg1"/>
                </a:solidFill>
                <a:ea typeface="微软雅黑" pitchFamily="34" charset="-122"/>
              </a:rPr>
              <a:t>经验分享之组队</a:t>
            </a:r>
            <a:endParaRPr lang="zh-CN" altLang="en-US" sz="2700" b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4" name="文本占位符 5"/>
          <p:cNvSpPr txBox="1">
            <a:spLocks/>
          </p:cNvSpPr>
          <p:nvPr/>
        </p:nvSpPr>
        <p:spPr>
          <a:xfrm>
            <a:off x="4355891" y="2853071"/>
            <a:ext cx="2431220" cy="431947"/>
          </a:xfrm>
          <a:prstGeom prst="rect">
            <a:avLst/>
          </a:prstGeom>
        </p:spPr>
        <p:txBody>
          <a:bodyPr vert="horz" lIns="76819" tIns="38409" rIns="76819" bIns="38409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500" dirty="0" smtClean="0">
                <a:solidFill>
                  <a:schemeClr val="bg1">
                    <a:lumMod val="85000"/>
                  </a:schemeClr>
                </a:solidFill>
                <a:ea typeface="微软雅黑" pitchFamily="34" charset="-122"/>
              </a:rPr>
              <a:t>众人拾柴火焰高</a:t>
            </a:r>
            <a:endParaRPr lang="zh-CN" altLang="en-US" sz="1500" dirty="0">
              <a:solidFill>
                <a:schemeClr val="bg1">
                  <a:lumMod val="85000"/>
                </a:schemeClr>
              </a:solidFill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55892" y="2758223"/>
            <a:ext cx="3403707" cy="21595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en-US"/>
          </a:p>
        </p:txBody>
      </p:sp>
      <p:pic>
        <p:nvPicPr>
          <p:cNvPr id="11266" name="Picture 2" descr="http://t.ishzu.com/images/topic/8/46/75_o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68495" y="1845191"/>
            <a:ext cx="1457148" cy="134968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5001773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/>
      <p:bldP spid="14" grpId="0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"/>
          <p:cNvSpPr>
            <a:spLocks noChangeArrowheads="1"/>
          </p:cNvSpPr>
          <p:nvPr/>
        </p:nvSpPr>
        <p:spPr bwMode="auto">
          <a:xfrm>
            <a:off x="1628713" y="1412450"/>
            <a:ext cx="75038" cy="37886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miter lim="800000"/>
                <a:headEnd/>
                <a:tailEnd/>
              </a14:hiddenLine>
            </a:ext>
          </a:extLst>
        </p:spPr>
        <p:txBody>
          <a:bodyPr lIns="76819" tIns="38409" rIns="76819" bIns="38409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7" name="TextBox 10"/>
          <p:cNvSpPr>
            <a:spLocks noChangeArrowheads="1"/>
          </p:cNvSpPr>
          <p:nvPr/>
        </p:nvSpPr>
        <p:spPr bwMode="auto">
          <a:xfrm>
            <a:off x="1763781" y="1412450"/>
            <a:ext cx="3014389" cy="3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本队构成</a:t>
            </a:r>
            <a:endParaRPr lang="zh-CN" altLang="en-US" sz="17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1222320" y="2170557"/>
            <a:ext cx="5267057" cy="4043881"/>
            <a:chOff x="611560" y="1735977"/>
            <a:chExt cx="7020000" cy="3277199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611560" y="1735977"/>
              <a:ext cx="6732000" cy="0"/>
            </a:xfrm>
            <a:prstGeom prst="line">
              <a:avLst/>
            </a:prstGeom>
            <a:ln w="12700">
              <a:solidFill>
                <a:srgbClr val="EEF9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611560" y="2555277"/>
              <a:ext cx="6120000" cy="0"/>
            </a:xfrm>
            <a:prstGeom prst="line">
              <a:avLst/>
            </a:prstGeom>
            <a:ln w="12700">
              <a:solidFill>
                <a:srgbClr val="EEF9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611560" y="3374577"/>
              <a:ext cx="5976000" cy="0"/>
            </a:xfrm>
            <a:prstGeom prst="line">
              <a:avLst/>
            </a:prstGeom>
            <a:ln w="12700">
              <a:solidFill>
                <a:srgbClr val="EEF9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611560" y="4193877"/>
              <a:ext cx="6192000" cy="0"/>
            </a:xfrm>
            <a:prstGeom prst="line">
              <a:avLst/>
            </a:prstGeom>
            <a:ln w="12700">
              <a:solidFill>
                <a:srgbClr val="EEF9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611560" y="5013176"/>
              <a:ext cx="7020000" cy="0"/>
            </a:xfrm>
            <a:prstGeom prst="line">
              <a:avLst/>
            </a:prstGeom>
            <a:ln w="12700">
              <a:solidFill>
                <a:srgbClr val="EEF9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573990" y="2519453"/>
            <a:ext cx="5391596" cy="832767"/>
            <a:chOff x="765021" y="2309808"/>
            <a:chExt cx="7185986" cy="832960"/>
          </a:xfrm>
        </p:grpSpPr>
        <p:sp>
          <p:nvSpPr>
            <p:cNvPr id="25" name="TextBox 24"/>
            <p:cNvSpPr txBox="1"/>
            <p:nvPr/>
          </p:nvSpPr>
          <p:spPr>
            <a:xfrm>
              <a:off x="2093091" y="2511680"/>
              <a:ext cx="5857916" cy="631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+mn-ea"/>
                </a:rPr>
                <a:t>学历：研究生（</a:t>
              </a:r>
              <a:r>
                <a:rPr lang="en-US" altLang="zh-CN" b="1" dirty="0" smtClean="0">
                  <a:solidFill>
                    <a:schemeClr val="bg1"/>
                  </a:solidFill>
                  <a:latin typeface="+mn-ea"/>
                </a:rPr>
                <a:t>6</a:t>
              </a:r>
              <a:r>
                <a:rPr lang="zh-CN" altLang="en-US" b="1" dirty="0" smtClean="0">
                  <a:solidFill>
                    <a:schemeClr val="bg1"/>
                  </a:solidFill>
                  <a:latin typeface="+mn-ea"/>
                </a:rPr>
                <a:t>人）</a:t>
              </a:r>
              <a:r>
                <a:rPr lang="en-US" altLang="zh-CN" b="1" dirty="0" smtClean="0">
                  <a:solidFill>
                    <a:schemeClr val="bg1"/>
                  </a:solidFill>
                  <a:latin typeface="+mn-ea"/>
                </a:rPr>
                <a:t>+</a:t>
              </a:r>
              <a:r>
                <a:rPr lang="zh-CN" altLang="en-US" b="1" dirty="0" smtClean="0">
                  <a:solidFill>
                    <a:schemeClr val="bg1"/>
                  </a:solidFill>
                  <a:latin typeface="+mn-ea"/>
                </a:rPr>
                <a:t>本科大三生（</a:t>
              </a:r>
              <a:r>
                <a:rPr lang="en-US" altLang="zh-CN" b="1" dirty="0" smtClean="0">
                  <a:solidFill>
                    <a:schemeClr val="bg1"/>
                  </a:solidFill>
                  <a:latin typeface="+mn-ea"/>
                </a:rPr>
                <a:t>2</a:t>
              </a:r>
              <a:r>
                <a:rPr lang="zh-CN" altLang="en-US" b="1" dirty="0" smtClean="0">
                  <a:solidFill>
                    <a:schemeClr val="bg1"/>
                  </a:solidFill>
                  <a:latin typeface="+mn-ea"/>
                </a:rPr>
                <a:t>人）</a:t>
              </a:r>
              <a:endParaRPr lang="en-US" altLang="zh-CN" b="1" dirty="0" smtClean="0">
                <a:solidFill>
                  <a:schemeClr val="bg1"/>
                </a:solidFill>
                <a:latin typeface="+mn-ea"/>
              </a:endParaRPr>
            </a:p>
            <a:p>
              <a:pPr>
                <a:buNone/>
              </a:pPr>
              <a:endParaRPr lang="en-US" altLang="zh-CN" sz="1700" dirty="0" smtClean="0"/>
            </a:p>
          </p:txBody>
        </p:sp>
        <p:grpSp>
          <p:nvGrpSpPr>
            <p:cNvPr id="4" name="组合 54"/>
            <p:cNvGrpSpPr/>
            <p:nvPr/>
          </p:nvGrpSpPr>
          <p:grpSpPr>
            <a:xfrm>
              <a:off x="765021" y="2393689"/>
              <a:ext cx="626422" cy="540125"/>
              <a:chOff x="9395349" y="3909884"/>
              <a:chExt cx="626586" cy="540000"/>
            </a:xfrm>
          </p:grpSpPr>
          <p:sp>
            <p:nvSpPr>
              <p:cNvPr id="28" name="椭圆 27"/>
              <p:cNvSpPr/>
              <p:nvPr/>
            </p:nvSpPr>
            <p:spPr bwMode="auto">
              <a:xfrm>
                <a:off x="9395349" y="3909884"/>
                <a:ext cx="540000" cy="54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2850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395349" y="3949051"/>
                <a:ext cx="6265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chemeClr val="bg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01</a:t>
                </a:r>
                <a:endParaRPr lang="zh-CN" altLang="en-US" sz="2000" dirty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27" name="TextBox 10"/>
            <p:cNvSpPr>
              <a:spLocks noChangeArrowheads="1"/>
            </p:cNvSpPr>
            <p:nvPr/>
          </p:nvSpPr>
          <p:spPr bwMode="auto">
            <a:xfrm>
              <a:off x="1629122" y="2309808"/>
              <a:ext cx="934517" cy="3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lang="zh-CN" altLang="en-US" sz="17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29"/>
          <p:cNvGrpSpPr/>
          <p:nvPr/>
        </p:nvGrpSpPr>
        <p:grpSpPr>
          <a:xfrm>
            <a:off x="573991" y="3507045"/>
            <a:ext cx="4862443" cy="636170"/>
            <a:chOff x="765021" y="3111471"/>
            <a:chExt cx="6480725" cy="636317"/>
          </a:xfrm>
        </p:grpSpPr>
        <p:grpSp>
          <p:nvGrpSpPr>
            <p:cNvPr id="8" name="组合 57"/>
            <p:cNvGrpSpPr/>
            <p:nvPr/>
          </p:nvGrpSpPr>
          <p:grpSpPr>
            <a:xfrm>
              <a:off x="765021" y="3207663"/>
              <a:ext cx="626422" cy="540125"/>
              <a:chOff x="9395349" y="3909884"/>
              <a:chExt cx="626586" cy="540000"/>
            </a:xfrm>
          </p:grpSpPr>
          <p:sp>
            <p:nvSpPr>
              <p:cNvPr id="34" name="椭圆 33"/>
              <p:cNvSpPr/>
              <p:nvPr/>
            </p:nvSpPr>
            <p:spPr bwMode="auto">
              <a:xfrm>
                <a:off x="9395349" y="3909884"/>
                <a:ext cx="540000" cy="54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2850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9395349" y="3949051"/>
                <a:ext cx="6265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chemeClr val="bg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02</a:t>
                </a:r>
                <a:endParaRPr lang="zh-CN" altLang="en-US" sz="2000" dirty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564265" y="3111471"/>
              <a:ext cx="4681481" cy="432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17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TextBox 10"/>
            <p:cNvSpPr>
              <a:spLocks noChangeArrowheads="1"/>
            </p:cNvSpPr>
            <p:nvPr/>
          </p:nvSpPr>
          <p:spPr bwMode="auto">
            <a:xfrm>
              <a:off x="1629746" y="3123782"/>
              <a:ext cx="934518" cy="3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lang="zh-CN" altLang="en-US" sz="17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" name="组合 23"/>
          <p:cNvGrpSpPr/>
          <p:nvPr/>
        </p:nvGrpSpPr>
        <p:grpSpPr>
          <a:xfrm>
            <a:off x="573990" y="4519256"/>
            <a:ext cx="4508925" cy="623862"/>
            <a:chOff x="765021" y="3949616"/>
            <a:chExt cx="6009551" cy="624006"/>
          </a:xfrm>
        </p:grpSpPr>
        <p:grpSp>
          <p:nvGrpSpPr>
            <p:cNvPr id="10" name="组合 60"/>
            <p:cNvGrpSpPr/>
            <p:nvPr/>
          </p:nvGrpSpPr>
          <p:grpSpPr>
            <a:xfrm>
              <a:off x="765021" y="4033497"/>
              <a:ext cx="626422" cy="540125"/>
              <a:chOff x="9395349" y="3909884"/>
              <a:chExt cx="626586" cy="540000"/>
            </a:xfrm>
          </p:grpSpPr>
          <p:sp>
            <p:nvSpPr>
              <p:cNvPr id="40" name="椭圆 39"/>
              <p:cNvSpPr/>
              <p:nvPr/>
            </p:nvSpPr>
            <p:spPr bwMode="auto">
              <a:xfrm>
                <a:off x="9395349" y="3909884"/>
                <a:ext cx="540000" cy="54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2850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395349" y="3949051"/>
                <a:ext cx="6265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chemeClr val="bg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03</a:t>
                </a:r>
                <a:endParaRPr lang="zh-CN" altLang="en-US" sz="2000" dirty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093090" y="4069253"/>
              <a:ext cx="4681482" cy="452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+mn-ea"/>
                </a:rPr>
                <a:t>性别：男（</a:t>
              </a:r>
              <a:r>
                <a:rPr lang="en-US" altLang="zh-CN" b="1" dirty="0" smtClean="0">
                  <a:solidFill>
                    <a:schemeClr val="bg1"/>
                  </a:solidFill>
                  <a:latin typeface="+mn-ea"/>
                </a:rPr>
                <a:t>3</a:t>
              </a:r>
              <a:r>
                <a:rPr lang="zh-CN" altLang="en-US" b="1" dirty="0" smtClean="0">
                  <a:solidFill>
                    <a:schemeClr val="bg1"/>
                  </a:solidFill>
                  <a:latin typeface="+mn-ea"/>
                </a:rPr>
                <a:t>人）</a:t>
              </a:r>
              <a:r>
                <a:rPr lang="en-US" altLang="zh-CN" b="1" dirty="0" smtClean="0">
                  <a:solidFill>
                    <a:schemeClr val="bg1"/>
                  </a:solidFill>
                  <a:latin typeface="+mn-ea"/>
                </a:rPr>
                <a:t>+</a:t>
              </a:r>
              <a:r>
                <a:rPr lang="zh-CN" altLang="en-US" b="1" dirty="0" smtClean="0">
                  <a:solidFill>
                    <a:schemeClr val="bg1"/>
                  </a:solidFill>
                  <a:latin typeface="+mn-ea"/>
                </a:rPr>
                <a:t>女（</a:t>
              </a:r>
              <a:r>
                <a:rPr lang="en-US" altLang="zh-CN" b="1" dirty="0" smtClean="0">
                  <a:solidFill>
                    <a:schemeClr val="bg1"/>
                  </a:solidFill>
                  <a:latin typeface="+mn-ea"/>
                </a:rPr>
                <a:t>5</a:t>
              </a:r>
              <a:r>
                <a:rPr lang="zh-CN" altLang="en-US" b="1" dirty="0" smtClean="0">
                  <a:solidFill>
                    <a:schemeClr val="bg1"/>
                  </a:solidFill>
                  <a:latin typeface="+mn-ea"/>
                </a:rPr>
                <a:t>人）</a:t>
              </a:r>
            </a:p>
          </p:txBody>
        </p:sp>
        <p:sp>
          <p:nvSpPr>
            <p:cNvPr id="39" name="TextBox 10"/>
            <p:cNvSpPr>
              <a:spLocks noChangeArrowheads="1"/>
            </p:cNvSpPr>
            <p:nvPr/>
          </p:nvSpPr>
          <p:spPr bwMode="auto">
            <a:xfrm>
              <a:off x="1629746" y="3949616"/>
              <a:ext cx="934517" cy="3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lang="zh-CN" altLang="en-US" sz="17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3" name="图片 42" descr="W020130301302086779474.jpg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6072785" y="2310691"/>
            <a:ext cx="2947969" cy="293386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4" name="矩形 43"/>
          <p:cNvSpPr/>
          <p:nvPr/>
        </p:nvSpPr>
        <p:spPr>
          <a:xfrm>
            <a:off x="1195236" y="643563"/>
            <a:ext cx="2251176" cy="4999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5429591" y="857827"/>
            <a:ext cx="2947969" cy="428529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1570432" y="3753079"/>
            <a:ext cx="3760292" cy="354567"/>
          </a:xfrm>
          <a:prstGeom prst="rect">
            <a:avLst/>
          </a:prstGeom>
        </p:spPr>
        <p:txBody>
          <a:bodyPr wrap="none" lIns="76819" tIns="38409" rIns="76819" bIns="38409">
            <a:spAutoFit/>
          </a:bodyPr>
          <a:lstStyle/>
          <a:p>
            <a:pPr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籍贯：甘肃（</a:t>
            </a:r>
            <a:r>
              <a:rPr lang="en-US" altLang="zh-CN" b="1" dirty="0" smtClean="0">
                <a:solidFill>
                  <a:schemeClr val="bg1"/>
                </a:solidFill>
                <a:latin typeface="+mn-ea"/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人）</a:t>
            </a:r>
            <a:r>
              <a:rPr lang="en-US" altLang="zh-CN" b="1" dirty="0" smtClean="0">
                <a:solidFill>
                  <a:schemeClr val="bg1"/>
                </a:solidFill>
                <a:latin typeface="+mn-ea"/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其他省（</a:t>
            </a:r>
            <a:r>
              <a:rPr lang="en-US" altLang="zh-CN" b="1" dirty="0" smtClean="0">
                <a:solidFill>
                  <a:schemeClr val="bg1"/>
                </a:solidFill>
                <a:latin typeface="+mn-ea"/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人）</a:t>
            </a:r>
            <a:endParaRPr lang="zh-CN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6764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519967" y="2245203"/>
            <a:ext cx="4808412" cy="263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19" tIns="38409" rIns="76819" bIns="38409">
            <a:spAutoFit/>
          </a:bodyPr>
          <a:lstStyle/>
          <a:p>
            <a:pPr marL="384094" indent="-384094">
              <a:lnSpc>
                <a:spcPct val="150000"/>
              </a:lnSpc>
            </a:pPr>
            <a:r>
              <a:rPr lang="en-US" altLang="zh-CN" b="1" dirty="0" smtClean="0">
                <a:solidFill>
                  <a:schemeClr val="bg1"/>
                </a:solidFill>
              </a:rPr>
              <a:t>1</a:t>
            </a:r>
            <a:r>
              <a:rPr lang="zh-CN" altLang="en-US" b="1" dirty="0" smtClean="0">
                <a:solidFill>
                  <a:schemeClr val="bg1"/>
                </a:solidFill>
              </a:rPr>
              <a:t>、研究生加本科生</a:t>
            </a:r>
            <a:endParaRPr lang="en-US" altLang="zh-CN" sz="17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700" b="1" dirty="0" smtClean="0">
                <a:solidFill>
                  <a:schemeClr val="bg1"/>
                </a:solidFill>
              </a:rPr>
              <a:t> 不同的看问题的视角</a:t>
            </a:r>
            <a:r>
              <a:rPr lang="en-US" altLang="zh-CN" sz="1700" b="1" dirty="0" smtClean="0">
                <a:solidFill>
                  <a:schemeClr val="bg1"/>
                </a:solidFill>
              </a:rPr>
              <a:t>---</a:t>
            </a:r>
            <a:r>
              <a:rPr lang="zh-CN" altLang="en-US" sz="1700" b="1" dirty="0" smtClean="0">
                <a:solidFill>
                  <a:schemeClr val="bg1"/>
                </a:solidFill>
              </a:rPr>
              <a:t>多元化调研方向</a:t>
            </a:r>
            <a:endParaRPr lang="en-US" altLang="zh-CN" sz="17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700" b="1" dirty="0" smtClean="0">
                <a:solidFill>
                  <a:schemeClr val="bg1"/>
                </a:solidFill>
              </a:rPr>
              <a:t> 研究生更强的学术科研能力</a:t>
            </a:r>
            <a:r>
              <a:rPr lang="en-US" altLang="zh-CN" sz="1700" b="1" dirty="0" smtClean="0">
                <a:solidFill>
                  <a:schemeClr val="bg1"/>
                </a:solidFill>
              </a:rPr>
              <a:t>---</a:t>
            </a:r>
            <a:r>
              <a:rPr lang="zh-CN" altLang="en-US" sz="1700" b="1" dirty="0" smtClean="0">
                <a:solidFill>
                  <a:schemeClr val="bg1"/>
                </a:solidFill>
              </a:rPr>
              <a:t>保证调研质量</a:t>
            </a:r>
            <a:endParaRPr lang="en-US" altLang="zh-CN" sz="17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700" b="1" dirty="0" smtClean="0">
                <a:solidFill>
                  <a:schemeClr val="bg1"/>
                </a:solidFill>
              </a:rPr>
              <a:t> 研究生更丰富的生活经历</a:t>
            </a:r>
            <a:r>
              <a:rPr lang="en-US" altLang="zh-CN" sz="1700" b="1" dirty="0" smtClean="0">
                <a:solidFill>
                  <a:schemeClr val="bg1"/>
                </a:solidFill>
              </a:rPr>
              <a:t>---</a:t>
            </a:r>
            <a:r>
              <a:rPr lang="zh-CN" altLang="en-US" sz="1700" b="1" dirty="0" smtClean="0">
                <a:solidFill>
                  <a:schemeClr val="bg1"/>
                </a:solidFill>
              </a:rPr>
              <a:t>安全等方面保证</a:t>
            </a:r>
            <a:endParaRPr lang="en-US" altLang="zh-CN" sz="17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700" b="1" dirty="0" smtClean="0">
                <a:solidFill>
                  <a:schemeClr val="bg1"/>
                </a:solidFill>
              </a:rPr>
              <a:t> 不同年龄层次的队员，大家相互包容</a:t>
            </a:r>
            <a:endParaRPr lang="en-US" altLang="zh-CN" sz="1700" b="1" dirty="0" smtClean="0">
              <a:solidFill>
                <a:schemeClr val="bg1"/>
              </a:solidFill>
            </a:endParaRPr>
          </a:p>
          <a:p>
            <a:endParaRPr lang="zh-CN" altLang="en-US" sz="1700" dirty="0" smtClean="0">
              <a:solidFill>
                <a:schemeClr val="bg1"/>
              </a:solidFill>
              <a:latin typeface="+mn-ea"/>
            </a:endParaRPr>
          </a:p>
          <a:p>
            <a:pPr>
              <a:buFontTx/>
              <a:buNone/>
            </a:pPr>
            <a:r>
              <a:rPr lang="zh-CN" altLang="en-US" sz="1700" dirty="0" smtClean="0">
                <a:solidFill>
                  <a:schemeClr val="bg1"/>
                </a:solidFill>
                <a:latin typeface="+mn-ea"/>
              </a:rPr>
              <a:t>                 </a:t>
            </a:r>
          </a:p>
        </p:txBody>
      </p:sp>
      <p:pic>
        <p:nvPicPr>
          <p:cNvPr id="2050" name="Picture 2" descr="D:\Teliss_Tong\Copy\定期备份\工作备份\！PPT图片及版面资源\06-PPT精选插图\02-商务\xpic6985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282731" y="2357678"/>
            <a:ext cx="1557410" cy="264259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t02ddb021b9bd86ada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40574" y="2357678"/>
            <a:ext cx="1474391" cy="261950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375991" y="714984"/>
            <a:ext cx="2787171" cy="5713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248835" y="714985"/>
            <a:ext cx="2358375" cy="35710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优势分析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</a:rPr>
              <a:t>-1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018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898157" y="1989174"/>
            <a:ext cx="4853031" cy="239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19" tIns="38409" rIns="76819" bIns="38409">
            <a:spAutoFit/>
          </a:bodyPr>
          <a:lstStyle/>
          <a:p>
            <a:pPr marL="384094" indent="-384094">
              <a:lnSpc>
                <a:spcPct val="150000"/>
              </a:lnSpc>
            </a:pPr>
            <a:r>
              <a:rPr lang="en-US" altLang="zh-CN" sz="1700" b="1" dirty="0" smtClean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、性别比例均衡</a:t>
            </a:r>
            <a:endParaRPr lang="en-US" altLang="zh-CN" sz="17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“男女搭配干活不累”</a:t>
            </a:r>
            <a:r>
              <a:rPr lang="en-US" altLang="zh-CN" sz="1700" b="1" dirty="0" smtClean="0">
                <a:solidFill>
                  <a:schemeClr val="bg1"/>
                </a:solidFill>
                <a:latin typeface="+mn-ea"/>
              </a:rPr>
              <a:t>---</a:t>
            </a: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学长什么的该叫干活的时候还是要好好利用资源的</a:t>
            </a:r>
            <a:endParaRPr lang="en-US" altLang="zh-CN" sz="17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充分发挥男女不同的优势</a:t>
            </a:r>
            <a:r>
              <a:rPr lang="en-US" altLang="zh-CN" sz="1700" b="1" dirty="0" smtClean="0">
                <a:solidFill>
                  <a:schemeClr val="bg1"/>
                </a:solidFill>
                <a:latin typeface="+mn-ea"/>
              </a:rPr>
              <a:t>---</a:t>
            </a: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男主外，女主内</a:t>
            </a:r>
            <a:endParaRPr lang="en-US" altLang="zh-CN" sz="17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团队和谐，不会产生矛盾</a:t>
            </a:r>
            <a:r>
              <a:rPr lang="en-US" altLang="zh-CN" sz="1700" b="1" dirty="0" smtClean="0">
                <a:solidFill>
                  <a:schemeClr val="bg1"/>
                </a:solidFill>
                <a:latin typeface="+mn-ea"/>
              </a:rPr>
              <a:t>---</a:t>
            </a: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但也没有火花</a:t>
            </a:r>
          </a:p>
          <a:p>
            <a:pPr>
              <a:lnSpc>
                <a:spcPct val="80000"/>
              </a:lnSpc>
              <a:buFontTx/>
              <a:buNone/>
            </a:pPr>
            <a:endParaRPr lang="zh-CN" altLang="en-US" sz="1300" dirty="0" smtClean="0"/>
          </a:p>
          <a:p>
            <a:pPr>
              <a:lnSpc>
                <a:spcPct val="80000"/>
              </a:lnSpc>
              <a:buFontTx/>
              <a:buNone/>
            </a:pPr>
            <a:endParaRPr lang="zh-CN" altLang="en-US" sz="1300" dirty="0"/>
          </a:p>
        </p:txBody>
      </p:sp>
      <p:sp>
        <p:nvSpPr>
          <p:cNvPr id="13" name="矩形 4"/>
          <p:cNvSpPr>
            <a:spLocks noChangeArrowheads="1"/>
          </p:cNvSpPr>
          <p:nvPr/>
        </p:nvSpPr>
        <p:spPr bwMode="auto">
          <a:xfrm>
            <a:off x="5976705" y="1989174"/>
            <a:ext cx="2863436" cy="33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19" tIns="38409" rIns="76819" bIns="38409">
            <a:spAutoFit/>
          </a:bodyPr>
          <a:lstStyle/>
          <a:p>
            <a:pPr>
              <a:buFontTx/>
              <a:buNone/>
            </a:pPr>
            <a:endParaRPr lang="zh-CN" altLang="en-US" sz="17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48835" y="714984"/>
            <a:ext cx="2572773" cy="42852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优势分析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</a:rPr>
              <a:t>-2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29591" y="857827"/>
            <a:ext cx="2733571" cy="28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zh-CN" altLang="en-US" b="1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9" name="图片 8" descr="队员们开会商议调研事宜_meitu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6384" y="1950030"/>
            <a:ext cx="2706087" cy="269313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13"/>
          <p:cNvGrpSpPr/>
          <p:nvPr/>
        </p:nvGrpSpPr>
        <p:grpSpPr>
          <a:xfrm>
            <a:off x="3660809" y="1929150"/>
            <a:ext cx="1999003" cy="392740"/>
            <a:chOff x="2065139" y="4077072"/>
            <a:chExt cx="2664296" cy="392831"/>
          </a:xfrm>
        </p:grpSpPr>
        <p:cxnSp>
          <p:nvCxnSpPr>
            <p:cNvPr id="15" name="直接连接符 14"/>
            <p:cNvCxnSpPr/>
            <p:nvPr/>
          </p:nvCxnSpPr>
          <p:spPr>
            <a:xfrm flipV="1">
              <a:off x="4729435" y="4085183"/>
              <a:ext cx="0" cy="38472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2065139" y="4077072"/>
              <a:ext cx="2664000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6"/>
          <p:cNvGrpSpPr/>
          <p:nvPr/>
        </p:nvGrpSpPr>
        <p:grpSpPr>
          <a:xfrm rot="10800000">
            <a:off x="5709768" y="4615160"/>
            <a:ext cx="1998781" cy="385111"/>
            <a:chOff x="5593828" y="4221088"/>
            <a:chExt cx="2664000" cy="405445"/>
          </a:xfrm>
        </p:grpSpPr>
        <p:cxnSp>
          <p:nvCxnSpPr>
            <p:cNvPr id="18" name="直接连接符 17"/>
            <p:cNvCxnSpPr/>
            <p:nvPr/>
          </p:nvCxnSpPr>
          <p:spPr>
            <a:xfrm flipV="1">
              <a:off x="8257827" y="4221088"/>
              <a:ext cx="0" cy="40544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rot="16200000" flipV="1">
              <a:off x="6925828" y="2889088"/>
              <a:ext cx="0" cy="266400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868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519967" y="2245203"/>
            <a:ext cx="3727870" cy="243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19" tIns="38409" rIns="76819" bIns="38409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700" b="1" dirty="0" smtClean="0">
                <a:solidFill>
                  <a:schemeClr val="bg1"/>
                </a:solidFill>
                <a:latin typeface="+mn-ea"/>
              </a:rPr>
              <a:t>3</a:t>
            </a: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、地域优势突出</a:t>
            </a:r>
            <a:endParaRPr lang="en-US" altLang="zh-CN" sz="17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队员很少出现对环境的生理排斥。保证实践活动顺利进行</a:t>
            </a:r>
            <a:endParaRPr lang="en-US" altLang="zh-CN" sz="17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有当地同学引导，节约时间成本</a:t>
            </a:r>
            <a:endParaRPr lang="en-US" altLang="zh-CN" sz="17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对当地情况更多直观的体会和了解，不同的视角有助于调研结果的丰富</a:t>
            </a:r>
            <a:endParaRPr lang="zh-CN" altLang="en-US" sz="17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26" name="Picture 2" descr="D:\Teliss_Tong\Copy\定期备份\工作备份\！PPT图片及版面资源\06-PPT精选插图\03-人物\xpic714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7681" y="2329221"/>
            <a:ext cx="3334697" cy="331873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248835" y="714984"/>
            <a:ext cx="2947969" cy="4285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优势分析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</a:rPr>
              <a:t>-3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29591" y="857828"/>
            <a:ext cx="2840770" cy="357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0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41636" y="643563"/>
            <a:ext cx="7664719" cy="5713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组队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  <p:graphicFrame>
        <p:nvGraphicFramePr>
          <p:cNvPr id="51" name="图示 50"/>
          <p:cNvGraphicFramePr/>
          <p:nvPr/>
        </p:nvGraphicFramePr>
        <p:xfrm>
          <a:off x="1356034" y="1429199"/>
          <a:ext cx="6163935" cy="5129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/>
          <p:cNvSpPr/>
          <p:nvPr/>
        </p:nvSpPr>
        <p:spPr>
          <a:xfrm>
            <a:off x="766440" y="1500620"/>
            <a:ext cx="8039915" cy="7142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经验：事实上，只要皮够厚，学姐学长们是非常乐意帮助和指导我们的。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36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20304" y="1700414"/>
            <a:ext cx="3889951" cy="1655801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77702" y="1700414"/>
            <a:ext cx="216108" cy="16558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88363" y="2196150"/>
            <a:ext cx="1201259" cy="539233"/>
          </a:xfrm>
          <a:prstGeom prst="rect">
            <a:avLst/>
          </a:prstGeom>
          <a:noFill/>
        </p:spPr>
        <p:txBody>
          <a:bodyPr wrap="none" lIns="76819" tIns="38409" rIns="76819" bIns="38409" rtlCol="0">
            <a:spAutoFit/>
          </a:bodyPr>
          <a:lstStyle/>
          <a:p>
            <a:pPr algn="r"/>
            <a:r>
              <a:rPr lang="en-US" altLang="zh-CN" sz="3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part2</a:t>
            </a:r>
            <a:endParaRPr lang="zh-CN" altLang="en-US" sz="3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占位符 3"/>
          <p:cNvSpPr txBox="1">
            <a:spLocks/>
          </p:cNvSpPr>
          <p:nvPr/>
        </p:nvSpPr>
        <p:spPr>
          <a:xfrm>
            <a:off x="4355891" y="2133157"/>
            <a:ext cx="3141854" cy="431947"/>
          </a:xfrm>
          <a:prstGeom prst="rect">
            <a:avLst/>
          </a:prstGeom>
        </p:spPr>
        <p:txBody>
          <a:bodyPr vert="horz" lIns="76819" tIns="38409" rIns="76819" bIns="38409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700" dirty="0" smtClean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经验分享之选题</a:t>
            </a:r>
            <a:endParaRPr lang="zh-CN" altLang="en-US" sz="3400" dirty="0">
              <a:solidFill>
                <a:schemeClr val="bg1"/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14" name="文本占位符 5"/>
          <p:cNvSpPr txBox="1">
            <a:spLocks/>
          </p:cNvSpPr>
          <p:nvPr/>
        </p:nvSpPr>
        <p:spPr>
          <a:xfrm>
            <a:off x="4355891" y="2853071"/>
            <a:ext cx="3141854" cy="431947"/>
          </a:xfrm>
          <a:prstGeom prst="rect">
            <a:avLst/>
          </a:prstGeom>
        </p:spPr>
        <p:txBody>
          <a:bodyPr vert="horz" lIns="76819" tIns="38409" rIns="76819" bIns="38409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700" dirty="0" smtClean="0">
                <a:solidFill>
                  <a:schemeClr val="bg1"/>
                </a:solidFill>
                <a:latin typeface="Cataneo BT" pitchFamily="66" charset="0"/>
                <a:ea typeface="微软雅黑" pitchFamily="34" charset="-122"/>
              </a:rPr>
              <a:t>方向决定前途</a:t>
            </a:r>
            <a:endParaRPr lang="zh-CN" altLang="en-US" sz="1700" dirty="0">
              <a:solidFill>
                <a:schemeClr val="bg1"/>
              </a:solidFill>
              <a:latin typeface="Cataneo BT" pitchFamily="66" charset="0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55892" y="2758223"/>
            <a:ext cx="3403707" cy="21595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user\Desktop\10010-1204102352471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21806" y="1863339"/>
            <a:ext cx="1492603" cy="134968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549398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/>
      <p:bldP spid="14" grpId="0"/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右箭头 42"/>
          <p:cNvSpPr/>
          <p:nvPr/>
        </p:nvSpPr>
        <p:spPr bwMode="auto">
          <a:xfrm>
            <a:off x="1846259" y="1929150"/>
            <a:ext cx="2584666" cy="541212"/>
          </a:xfrm>
          <a:prstGeom prst="rightArrow">
            <a:avLst>
              <a:gd name="adj1" fmla="val 69403"/>
              <a:gd name="adj2" fmla="val 50000"/>
            </a:avLst>
          </a:prstGeom>
          <a:gradFill>
            <a:gsLst>
              <a:gs pos="33000">
                <a:srgbClr val="F68426">
                  <a:lumMod val="60000"/>
                  <a:lumOff val="40000"/>
                </a:srgbClr>
              </a:gs>
              <a:gs pos="100000">
                <a:srgbClr val="F68426"/>
              </a:gs>
            </a:gsLst>
            <a:lin ang="5400000" scaled="0"/>
          </a:gradFill>
          <a:ln w="3175" cap="flat" cmpd="sng" algn="ctr">
            <a:solidFill>
              <a:srgbClr val="F68426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8409" rIns="0" bIns="38409" anchor="ctr"/>
          <a:lstStyle/>
          <a:p>
            <a:pPr algn="ctr" defTabSz="768187" fontAlgn="auto">
              <a:lnSpc>
                <a:spcPct val="120000"/>
              </a:lnSpc>
              <a:spcBef>
                <a:spcPts val="504"/>
              </a:spcBef>
              <a:spcAft>
                <a:spcPts val="504"/>
              </a:spcAft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44" name="TextBox 61"/>
          <p:cNvSpPr txBox="1">
            <a:spLocks noChangeArrowheads="1"/>
          </p:cNvSpPr>
          <p:nvPr/>
        </p:nvSpPr>
        <p:spPr bwMode="auto">
          <a:xfrm>
            <a:off x="4528714" y="1929149"/>
            <a:ext cx="4191500" cy="28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819" tIns="38409" rIns="76819" bIns="38409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u"/>
            </a:pPr>
            <a:r>
              <a:rPr lang="zh-CN" altLang="en-US" sz="1500" b="1" dirty="0" smtClean="0">
                <a:solidFill>
                  <a:schemeClr val="bg1"/>
                </a:solidFill>
              </a:rPr>
              <a:t>选题框定在“丝绸之路经济带”覆盖的省份内</a:t>
            </a:r>
          </a:p>
        </p:txBody>
      </p:sp>
      <p:sp>
        <p:nvSpPr>
          <p:cNvPr id="51" name="右箭头 50"/>
          <p:cNvSpPr/>
          <p:nvPr/>
        </p:nvSpPr>
        <p:spPr bwMode="auto">
          <a:xfrm>
            <a:off x="1846259" y="2524323"/>
            <a:ext cx="2411957" cy="541213"/>
          </a:xfrm>
          <a:prstGeom prst="rightArrow">
            <a:avLst>
              <a:gd name="adj1" fmla="val 69403"/>
              <a:gd name="adj2" fmla="val 50000"/>
            </a:avLst>
          </a:prstGeom>
          <a:gradFill>
            <a:gsLst>
              <a:gs pos="33000">
                <a:srgbClr val="F68426">
                  <a:lumMod val="20000"/>
                  <a:lumOff val="80000"/>
                </a:srgbClr>
              </a:gs>
              <a:gs pos="100000">
                <a:srgbClr val="F68426">
                  <a:lumMod val="60000"/>
                  <a:lumOff val="40000"/>
                </a:srgbClr>
              </a:gs>
            </a:gsLst>
            <a:lin ang="5400000" scaled="0"/>
          </a:gradFill>
          <a:ln w="3175" cap="flat" cmpd="sng" algn="ctr">
            <a:solidFill>
              <a:srgbClr val="F68426">
                <a:lumMod val="20000"/>
                <a:lumOff val="8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8409" rIns="0" bIns="38409" anchor="ctr"/>
          <a:lstStyle/>
          <a:p>
            <a:pPr marL="153371" indent="-153371" defTabSz="768187" fontAlgn="auto">
              <a:lnSpc>
                <a:spcPct val="120000"/>
              </a:lnSpc>
              <a:spcBef>
                <a:spcPts val="504"/>
              </a:spcBef>
              <a:spcAft>
                <a:spcPts val="504"/>
              </a:spcAft>
              <a:buFont typeface="Arial" pitchFamily="34" charset="0"/>
              <a:buChar char="•"/>
              <a:defRPr/>
            </a:pPr>
            <a:endParaRPr lang="zh-CN" altLang="en-US" sz="1200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TextBox 61"/>
          <p:cNvSpPr txBox="1">
            <a:spLocks noChangeArrowheads="1"/>
          </p:cNvSpPr>
          <p:nvPr/>
        </p:nvSpPr>
        <p:spPr bwMode="auto">
          <a:xfrm>
            <a:off x="4528714" y="2286257"/>
            <a:ext cx="4384841" cy="70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19" tIns="38409" rIns="76819" bIns="38409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1500" b="1" dirty="0" smtClean="0"/>
              <a:t>在丝绸之路带上，甘肃省东接陕西，南控巴蜀青海，西倚新疆，北扼内蒙、宁夏，是古丝绸之路的锁匙之地和黄金路段。</a:t>
            </a:r>
          </a:p>
        </p:txBody>
      </p:sp>
      <p:sp>
        <p:nvSpPr>
          <p:cNvPr id="53" name="右箭头 52"/>
          <p:cNvSpPr/>
          <p:nvPr/>
        </p:nvSpPr>
        <p:spPr bwMode="auto">
          <a:xfrm>
            <a:off x="1846259" y="3119499"/>
            <a:ext cx="2584666" cy="539625"/>
          </a:xfrm>
          <a:prstGeom prst="rightArrow">
            <a:avLst>
              <a:gd name="adj1" fmla="val 69403"/>
              <a:gd name="adj2" fmla="val 50000"/>
            </a:avLst>
          </a:prstGeom>
          <a:gradFill>
            <a:gsLst>
              <a:gs pos="33000">
                <a:srgbClr val="F68426">
                  <a:lumMod val="60000"/>
                  <a:lumOff val="40000"/>
                </a:srgbClr>
              </a:gs>
              <a:gs pos="100000">
                <a:srgbClr val="F68426"/>
              </a:gs>
            </a:gsLst>
            <a:lin ang="5400000" scaled="0"/>
          </a:gradFill>
          <a:ln w="3175" cap="flat" cmpd="sng" algn="ctr">
            <a:solidFill>
              <a:srgbClr val="F68426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8409" rIns="0" bIns="38409" anchor="ctr"/>
          <a:lstStyle/>
          <a:p>
            <a:pPr algn="ctr" defTabSz="768187" fontAlgn="auto">
              <a:lnSpc>
                <a:spcPct val="120000"/>
              </a:lnSpc>
              <a:spcBef>
                <a:spcPts val="504"/>
              </a:spcBef>
              <a:spcAft>
                <a:spcPts val="504"/>
              </a:spcAft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54" name="TextBox 61"/>
          <p:cNvSpPr txBox="1">
            <a:spLocks noChangeArrowheads="1"/>
          </p:cNvSpPr>
          <p:nvPr/>
        </p:nvSpPr>
        <p:spPr bwMode="auto">
          <a:xfrm>
            <a:off x="4528714" y="3071893"/>
            <a:ext cx="4615286" cy="28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19" tIns="38409" rIns="76819" bIns="38409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u"/>
            </a:pPr>
            <a:r>
              <a:rPr lang="zh-CN" altLang="en-US" sz="1500" b="1" dirty="0" smtClean="0">
                <a:solidFill>
                  <a:schemeClr val="bg1"/>
                </a:solidFill>
              </a:rPr>
              <a:t>结合交通、天气、人脉、等进行可行性分析</a:t>
            </a:r>
          </a:p>
        </p:txBody>
      </p:sp>
      <p:sp>
        <p:nvSpPr>
          <p:cNvPr id="75" name="右箭头 74"/>
          <p:cNvSpPr/>
          <p:nvPr/>
        </p:nvSpPr>
        <p:spPr bwMode="auto">
          <a:xfrm>
            <a:off x="1846259" y="3714673"/>
            <a:ext cx="2411957" cy="539625"/>
          </a:xfrm>
          <a:prstGeom prst="rightArrow">
            <a:avLst>
              <a:gd name="adj1" fmla="val 69403"/>
              <a:gd name="adj2" fmla="val 50000"/>
            </a:avLst>
          </a:prstGeom>
          <a:gradFill>
            <a:gsLst>
              <a:gs pos="33000">
                <a:srgbClr val="F68426">
                  <a:lumMod val="20000"/>
                  <a:lumOff val="80000"/>
                </a:srgbClr>
              </a:gs>
              <a:gs pos="100000">
                <a:srgbClr val="F68426">
                  <a:lumMod val="60000"/>
                  <a:lumOff val="40000"/>
                </a:srgbClr>
              </a:gs>
            </a:gsLst>
            <a:lin ang="5400000" scaled="0"/>
          </a:gradFill>
          <a:ln w="3175" cap="flat" cmpd="sng" algn="ctr">
            <a:solidFill>
              <a:srgbClr val="F68426">
                <a:lumMod val="20000"/>
                <a:lumOff val="8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8409" rIns="0" bIns="38409" anchor="ctr"/>
          <a:lstStyle/>
          <a:p>
            <a:pPr marL="153371" indent="-153371" defTabSz="768187" fontAlgn="auto">
              <a:lnSpc>
                <a:spcPct val="120000"/>
              </a:lnSpc>
              <a:spcBef>
                <a:spcPts val="504"/>
              </a:spcBef>
              <a:spcAft>
                <a:spcPts val="504"/>
              </a:spcAft>
              <a:buFont typeface="Arial" pitchFamily="34" charset="0"/>
              <a:buChar char="•"/>
              <a:defRPr/>
            </a:pPr>
            <a:endParaRPr lang="zh-CN" altLang="en-US" sz="1200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6" name="TextBox 61"/>
          <p:cNvSpPr txBox="1">
            <a:spLocks noChangeArrowheads="1"/>
          </p:cNvSpPr>
          <p:nvPr/>
        </p:nvSpPr>
        <p:spPr bwMode="auto">
          <a:xfrm>
            <a:off x="4528715" y="3357579"/>
            <a:ext cx="4615285" cy="100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19" tIns="38409" rIns="76819" bIns="38409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CN" altLang="en-US" sz="1500" b="1" dirty="0" smtClean="0"/>
              <a:t>陇西县交通发达，铁路、高速公路均有经过；</a:t>
            </a:r>
            <a:endParaRPr lang="en-US" altLang="zh-CN" sz="1500" b="1" dirty="0" smtClean="0"/>
          </a:p>
          <a:p>
            <a:pPr>
              <a:buFont typeface="Wingdings" pitchFamily="2" charset="2"/>
              <a:buChar char="u"/>
            </a:pPr>
            <a:r>
              <a:rPr lang="zh-CN" altLang="en-US" sz="1500" b="1" dirty="0" smtClean="0"/>
              <a:t>甘肃省位于中国西北内陆，偏干旱，冬季降雪量适中，蒸发量大。极少发生气候灾害；</a:t>
            </a:r>
            <a:endParaRPr lang="en-US" altLang="zh-CN" sz="1500" b="1" dirty="0" smtClean="0"/>
          </a:p>
          <a:p>
            <a:pPr>
              <a:buFont typeface="Wingdings" pitchFamily="2" charset="2"/>
              <a:buChar char="u"/>
            </a:pPr>
            <a:r>
              <a:rPr lang="zh-CN" altLang="en-US" sz="1500" b="1" dirty="0" smtClean="0"/>
              <a:t>本团队有当地人，且在当地有相关人脉资源</a:t>
            </a:r>
            <a:endParaRPr lang="en-US" altLang="zh-CN" sz="1500" b="1" dirty="0" smtClean="0"/>
          </a:p>
        </p:txBody>
      </p:sp>
      <p:sp>
        <p:nvSpPr>
          <p:cNvPr id="77" name="右箭头 76"/>
          <p:cNvSpPr/>
          <p:nvPr/>
        </p:nvSpPr>
        <p:spPr bwMode="auto">
          <a:xfrm>
            <a:off x="1846259" y="4309848"/>
            <a:ext cx="2584666" cy="539625"/>
          </a:xfrm>
          <a:prstGeom prst="rightArrow">
            <a:avLst>
              <a:gd name="adj1" fmla="val 69403"/>
              <a:gd name="adj2" fmla="val 50000"/>
            </a:avLst>
          </a:prstGeom>
          <a:gradFill>
            <a:gsLst>
              <a:gs pos="33000">
                <a:srgbClr val="F68426">
                  <a:lumMod val="60000"/>
                  <a:lumOff val="40000"/>
                </a:srgbClr>
              </a:gs>
              <a:gs pos="100000">
                <a:srgbClr val="F68426"/>
              </a:gs>
            </a:gsLst>
            <a:lin ang="5400000" scaled="0"/>
          </a:gradFill>
          <a:ln w="3175" cap="flat" cmpd="sng" algn="ctr">
            <a:solidFill>
              <a:srgbClr val="F68426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8409" rIns="0" bIns="38409" anchor="ctr"/>
          <a:lstStyle/>
          <a:p>
            <a:pPr algn="ctr" defTabSz="768187" fontAlgn="auto">
              <a:lnSpc>
                <a:spcPct val="120000"/>
              </a:lnSpc>
              <a:spcBef>
                <a:spcPts val="504"/>
              </a:spcBef>
              <a:spcAft>
                <a:spcPts val="504"/>
              </a:spcAft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78" name="TextBox 61"/>
          <p:cNvSpPr txBox="1">
            <a:spLocks noChangeArrowheads="1"/>
          </p:cNvSpPr>
          <p:nvPr/>
        </p:nvSpPr>
        <p:spPr bwMode="auto">
          <a:xfrm>
            <a:off x="4528714" y="4587298"/>
            <a:ext cx="3614419" cy="28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819" tIns="38409" rIns="76819" bIns="38409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u"/>
            </a:pPr>
            <a:r>
              <a:rPr lang="zh-CN" altLang="en-US" sz="1500" b="1" dirty="0" smtClean="0">
                <a:solidFill>
                  <a:schemeClr val="bg1"/>
                </a:solidFill>
              </a:rPr>
              <a:t>选择当地具有典型性的行业，资料丰富</a:t>
            </a:r>
            <a:endParaRPr lang="zh-CN" altLang="en-US" sz="1700" dirty="0" smtClean="0">
              <a:solidFill>
                <a:schemeClr val="bg1"/>
              </a:solidFill>
            </a:endParaRPr>
          </a:p>
        </p:txBody>
      </p:sp>
      <p:sp>
        <p:nvSpPr>
          <p:cNvPr id="79" name="右箭头 78"/>
          <p:cNvSpPr/>
          <p:nvPr/>
        </p:nvSpPr>
        <p:spPr bwMode="auto">
          <a:xfrm>
            <a:off x="1846259" y="4905022"/>
            <a:ext cx="2411957" cy="539625"/>
          </a:xfrm>
          <a:prstGeom prst="rightArrow">
            <a:avLst>
              <a:gd name="adj1" fmla="val 69403"/>
              <a:gd name="adj2" fmla="val 50000"/>
            </a:avLst>
          </a:prstGeom>
          <a:gradFill>
            <a:gsLst>
              <a:gs pos="33000">
                <a:srgbClr val="F68426">
                  <a:lumMod val="20000"/>
                  <a:lumOff val="80000"/>
                </a:srgbClr>
              </a:gs>
              <a:gs pos="100000">
                <a:srgbClr val="F68426">
                  <a:lumMod val="60000"/>
                  <a:lumOff val="40000"/>
                </a:srgbClr>
              </a:gs>
            </a:gsLst>
            <a:lin ang="5400000" scaled="0"/>
          </a:gradFill>
          <a:ln w="3175" cap="flat" cmpd="sng" algn="ctr">
            <a:solidFill>
              <a:srgbClr val="F68426">
                <a:lumMod val="20000"/>
                <a:lumOff val="8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38409" rIns="0" bIns="38409" anchor="ctr"/>
          <a:lstStyle/>
          <a:p>
            <a:pPr marL="153371" indent="-153371" defTabSz="768187" fontAlgn="auto">
              <a:lnSpc>
                <a:spcPct val="120000"/>
              </a:lnSpc>
              <a:spcBef>
                <a:spcPts val="504"/>
              </a:spcBef>
              <a:spcAft>
                <a:spcPts val="504"/>
              </a:spcAft>
              <a:buFont typeface="Arial" pitchFamily="34" charset="0"/>
              <a:buChar char="•"/>
              <a:defRPr/>
            </a:pPr>
            <a:endParaRPr lang="zh-CN" altLang="en-US" sz="1200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TextBox 61"/>
          <p:cNvSpPr txBox="1">
            <a:spLocks noChangeArrowheads="1"/>
          </p:cNvSpPr>
          <p:nvPr/>
        </p:nvSpPr>
        <p:spPr bwMode="auto">
          <a:xfrm>
            <a:off x="4528715" y="4857430"/>
            <a:ext cx="4277641" cy="124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19" tIns="38409" rIns="76819" bIns="38409">
            <a:spAutoFit/>
          </a:bodyPr>
          <a:lstStyle/>
          <a:p>
            <a:r>
              <a:rPr lang="zh-CN" altLang="en-US" sz="1500" b="1" dirty="0" smtClean="0"/>
              <a:t>甘肃省定西市近年来打造“药都”品牌，陇西县中药材产业发展迅速，成为支柱产业，全县交通、仓储、种植基地等都在为该产业服务，所以资料较充分</a:t>
            </a:r>
          </a:p>
          <a:p>
            <a:pPr defTabSz="768187">
              <a:defRPr/>
            </a:pPr>
            <a:endParaRPr lang="zh-CN" altLang="en-US" sz="1300" kern="0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88467" y="2011680"/>
            <a:ext cx="2515583" cy="3352024"/>
          </a:xfrm>
          <a:prstGeom prst="ellipse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76819" tIns="38409" rIns="76819" bIns="38409" anchor="ctr"/>
          <a:lstStyle/>
          <a:p>
            <a:pPr algn="ctr" defTabSz="768187">
              <a:lnSpc>
                <a:spcPct val="120000"/>
              </a:lnSpc>
              <a:defRPr/>
            </a:pPr>
            <a:r>
              <a:rPr lang="zh-CN" altLang="en-US" sz="2700" b="1" kern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结合本队经验分析</a:t>
            </a:r>
            <a:endParaRPr lang="zh-CN" altLang="en-US" sz="2700" b="1" kern="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1248835" y="714984"/>
            <a:ext cx="1929580" cy="4285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选题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429591" y="786406"/>
            <a:ext cx="2787171" cy="4285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0291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2" grpId="0"/>
      <p:bldP spid="54" grpId="0"/>
      <p:bldP spid="76" grpId="0"/>
      <p:bldP spid="78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怎样做好社会实践？</a:t>
            </a:r>
            <a:endParaRPr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/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组队上：主动联系指导老师、硕博辅导员、留学生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培训上：认真听指导讲座、政策解读会，有问题看实践教材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宣传上：勇敢联系各类外媒，扩大影响力；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照片新闻稿的质量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成果上：前期选好题、提前查好资料、认真修改实践报告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视野：建立实践基地，和某组织合作开展实践活动做出品牌和影响力，多申报外界暑期社会实践比赛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8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20304" y="1700414"/>
            <a:ext cx="3889951" cy="1655801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77702" y="1700414"/>
            <a:ext cx="216108" cy="16558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88362" y="2196150"/>
            <a:ext cx="1201259" cy="539233"/>
          </a:xfrm>
          <a:prstGeom prst="rect">
            <a:avLst/>
          </a:prstGeom>
          <a:noFill/>
        </p:spPr>
        <p:txBody>
          <a:bodyPr wrap="none" lIns="76819" tIns="38409" rIns="76819" bIns="38409" rtlCol="0">
            <a:spAutoFit/>
          </a:bodyPr>
          <a:lstStyle/>
          <a:p>
            <a:pPr algn="r"/>
            <a:r>
              <a:rPr lang="en-US" altLang="zh-CN" sz="3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part3</a:t>
            </a:r>
            <a:endParaRPr lang="zh-CN" altLang="en-US" sz="3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占位符 3"/>
          <p:cNvSpPr txBox="1">
            <a:spLocks/>
          </p:cNvSpPr>
          <p:nvPr/>
        </p:nvSpPr>
        <p:spPr>
          <a:xfrm>
            <a:off x="4355891" y="2133157"/>
            <a:ext cx="3141854" cy="431947"/>
          </a:xfrm>
          <a:prstGeom prst="rect">
            <a:avLst/>
          </a:prstGeom>
        </p:spPr>
        <p:txBody>
          <a:bodyPr vert="horz" lIns="76819" tIns="38409" rIns="76819" bIns="38409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700" dirty="0" smtClean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经验分享之调研方式</a:t>
            </a:r>
            <a:endParaRPr lang="zh-CN" altLang="en-US" sz="2700" b="0" dirty="0">
              <a:solidFill>
                <a:schemeClr val="bg1"/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14" name="文本占位符 5"/>
          <p:cNvSpPr txBox="1">
            <a:spLocks/>
          </p:cNvSpPr>
          <p:nvPr/>
        </p:nvSpPr>
        <p:spPr>
          <a:xfrm>
            <a:off x="4355891" y="2853071"/>
            <a:ext cx="3141854" cy="431947"/>
          </a:xfrm>
          <a:prstGeom prst="rect">
            <a:avLst/>
          </a:prstGeom>
        </p:spPr>
        <p:txBody>
          <a:bodyPr vert="horz" lIns="76819" tIns="38409" rIns="76819" bIns="38409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700" b="0" dirty="0" smtClean="0">
                <a:solidFill>
                  <a:schemeClr val="bg1"/>
                </a:solidFill>
                <a:ea typeface="微软雅黑" pitchFamily="34" charset="-122"/>
              </a:rPr>
              <a:t>方式就是效率</a:t>
            </a:r>
            <a:endParaRPr lang="zh-CN" altLang="en-US" sz="1700" b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55892" y="2758223"/>
            <a:ext cx="3403707" cy="21595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user\Desktop\xpic460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3364" y="1863339"/>
            <a:ext cx="1431045" cy="134968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9557654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/>
      <p:bldP spid="14" grpId="0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9"/>
          <p:cNvSpPr>
            <a:spLocks noChangeArrowheads="1"/>
          </p:cNvSpPr>
          <p:nvPr/>
        </p:nvSpPr>
        <p:spPr bwMode="auto">
          <a:xfrm>
            <a:off x="5729749" y="1693126"/>
            <a:ext cx="75038" cy="37886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miter lim="800000"/>
                <a:headEnd/>
                <a:tailEnd/>
              </a14:hiddenLine>
            </a:ext>
          </a:extLst>
        </p:spPr>
        <p:txBody>
          <a:bodyPr lIns="76819" tIns="38409" rIns="76819" bIns="38409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" name="TextBox 10"/>
          <p:cNvSpPr>
            <a:spLocks noChangeArrowheads="1"/>
          </p:cNvSpPr>
          <p:nvPr/>
        </p:nvSpPr>
        <p:spPr bwMode="auto">
          <a:xfrm>
            <a:off x="6006364" y="1610435"/>
            <a:ext cx="3014389" cy="3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19" tIns="38409" rIns="76819" bIns="38409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经验贴</a:t>
            </a:r>
            <a:endParaRPr lang="zh-CN" altLang="en-US" sz="1700" b="1" dirty="0">
              <a:solidFill>
                <a:schemeClr val="bg1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2051" name="Picture 3" descr="C:\Users\user\Desktop\27_110225095306_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92813" y="2286257"/>
            <a:ext cx="2152838" cy="214264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5590390" y="1963025"/>
            <a:ext cx="3323165" cy="1908839"/>
          </a:xfrm>
          <a:prstGeom prst="rect">
            <a:avLst/>
          </a:prstGeom>
        </p:spPr>
        <p:txBody>
          <a:bodyPr wrap="square" lIns="76819" tIns="38409" rIns="76819" bIns="38409">
            <a:spAutoFit/>
          </a:bodyPr>
          <a:lstStyle/>
          <a:p>
            <a:endParaRPr lang="en-US" altLang="zh-CN" sz="1700" dirty="0" smtClean="0"/>
          </a:p>
          <a:p>
            <a:pPr>
              <a:lnSpc>
                <a:spcPct val="150000"/>
              </a:lnSpc>
            </a:pPr>
            <a:r>
              <a:rPr lang="zh-CN" altLang="en-US" sz="1700" b="1" dirty="0" smtClean="0">
                <a:solidFill>
                  <a:schemeClr val="bg1"/>
                </a:solidFill>
              </a:rPr>
              <a:t>调研方式要多样化，不同的方式会展现不同的调研结果，有利于我们得出最终结论，并提出合理化建议</a:t>
            </a:r>
          </a:p>
        </p:txBody>
      </p:sp>
      <p:sp>
        <p:nvSpPr>
          <p:cNvPr id="11" name="矩形 10"/>
          <p:cNvSpPr/>
          <p:nvPr/>
        </p:nvSpPr>
        <p:spPr>
          <a:xfrm>
            <a:off x="1248835" y="714984"/>
            <a:ext cx="2143977" cy="4285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调研方式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6440" y="2160633"/>
            <a:ext cx="2626372" cy="2655197"/>
          </a:xfrm>
          <a:prstGeom prst="rect">
            <a:avLst/>
          </a:prstGeom>
          <a:noFill/>
        </p:spPr>
        <p:txBody>
          <a:bodyPr wrap="square" lIns="76819" tIns="38409" rIns="76819" bIns="3840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主要方式：深度访谈、问卷调查、走访参观、座谈会</a:t>
            </a:r>
            <a:endParaRPr lang="en-US" altLang="zh-CN" sz="17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1700" b="1" dirty="0" smtClean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</a:rPr>
              <a:t>辅助方式：文献资料研究</a:t>
            </a:r>
            <a:endParaRPr lang="en-US" altLang="zh-CN" sz="1700" b="1" dirty="0" smtClean="0">
              <a:solidFill>
                <a:schemeClr val="bg1"/>
              </a:solidFill>
              <a:latin typeface="+mn-ea"/>
            </a:endParaRPr>
          </a:p>
          <a:p>
            <a:endParaRPr lang="en-US" altLang="zh-CN" sz="1700" dirty="0" smtClean="0"/>
          </a:p>
          <a:p>
            <a:endParaRPr lang="zh-CN" altLang="en-US" sz="1700" dirty="0"/>
          </a:p>
        </p:txBody>
      </p:sp>
      <p:sp>
        <p:nvSpPr>
          <p:cNvPr id="14" name="矩形 13"/>
          <p:cNvSpPr/>
          <p:nvPr/>
        </p:nvSpPr>
        <p:spPr>
          <a:xfrm>
            <a:off x="5429591" y="857828"/>
            <a:ext cx="2894369" cy="357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8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05642" y="1646284"/>
            <a:ext cx="7771918" cy="3047612"/>
          </a:xfrm>
          <a:prstGeom prst="rect">
            <a:avLst/>
          </a:prstGeom>
        </p:spPr>
        <p:txBody>
          <a:bodyPr wrap="square" lIns="76819" tIns="38409" rIns="76819" bIns="38409">
            <a:spAutoFit/>
          </a:bodyPr>
          <a:lstStyle/>
          <a:p>
            <a:pPr marL="384094" indent="-384094">
              <a:buFont typeface="Wingdings" pitchFamily="2" charset="2"/>
              <a:buChar char="u"/>
            </a:pPr>
            <a:r>
              <a:rPr lang="zh-CN" altLang="en-US" b="1" dirty="0" smtClean="0">
                <a:solidFill>
                  <a:schemeClr val="bg1"/>
                </a:solidFill>
              </a:rPr>
              <a:t>深度访谈：</a:t>
            </a:r>
            <a:r>
              <a:rPr lang="zh-CN" altLang="en-US" sz="1700" b="1" dirty="0" smtClean="0">
                <a:solidFill>
                  <a:schemeClr val="bg1"/>
                </a:solidFill>
              </a:rPr>
              <a:t>选择企业领导、相关政府部门领导、企业员工（注意受访者条件筛选）</a:t>
            </a:r>
            <a:endParaRPr lang="en-US" altLang="zh-CN" sz="1700" b="1" dirty="0" smtClean="0">
              <a:solidFill>
                <a:schemeClr val="bg1"/>
              </a:solidFill>
            </a:endParaRPr>
          </a:p>
          <a:p>
            <a:pPr marL="384094" indent="-384094">
              <a:buFont typeface="Wingdings" pitchFamily="2" charset="2"/>
              <a:buChar char="u"/>
            </a:pPr>
            <a:endParaRPr lang="en-US" altLang="zh-CN" sz="1700" dirty="0" smtClean="0">
              <a:solidFill>
                <a:schemeClr val="bg1"/>
              </a:solidFill>
            </a:endParaRPr>
          </a:p>
          <a:p>
            <a:pPr marL="384094" indent="-384094">
              <a:buFont typeface="Wingdings" pitchFamily="2" charset="2"/>
              <a:buChar char="u"/>
            </a:pPr>
            <a:endParaRPr lang="en-US" altLang="zh-CN" sz="1700" dirty="0" smtClean="0">
              <a:solidFill>
                <a:schemeClr val="bg1"/>
              </a:solidFill>
            </a:endParaRPr>
          </a:p>
          <a:p>
            <a:pPr marL="384094" indent="-384094">
              <a:buFont typeface="Wingdings" pitchFamily="2" charset="2"/>
              <a:buChar char="u"/>
            </a:pPr>
            <a:r>
              <a:rPr lang="zh-CN" altLang="en-US" b="1" dirty="0" smtClean="0">
                <a:solidFill>
                  <a:schemeClr val="bg1"/>
                </a:solidFill>
              </a:rPr>
              <a:t>问卷设计：</a:t>
            </a:r>
            <a:r>
              <a:rPr lang="zh-CN" altLang="en-US" sz="1700" b="1" dirty="0" smtClean="0">
                <a:solidFill>
                  <a:schemeClr val="bg1"/>
                </a:solidFill>
              </a:rPr>
              <a:t>把握好问卷设计的原则</a:t>
            </a:r>
            <a:r>
              <a:rPr lang="en-US" altLang="zh-CN" sz="1700" b="1" dirty="0" smtClean="0">
                <a:solidFill>
                  <a:schemeClr val="bg1"/>
                </a:solidFill>
              </a:rPr>
              <a:t>—</a:t>
            </a:r>
            <a:r>
              <a:rPr lang="zh-CN" altLang="en-US" sz="1700" b="1" dirty="0" smtClean="0">
                <a:solidFill>
                  <a:schemeClr val="bg1"/>
                </a:solidFill>
              </a:rPr>
              <a:t>明确课题、简洁化、过滤虚假信息、注意问题提出方式、语言理解，其他；</a:t>
            </a:r>
            <a:endParaRPr lang="en-US" altLang="zh-CN" sz="1700" b="1" dirty="0" smtClean="0">
              <a:solidFill>
                <a:schemeClr val="bg1"/>
              </a:solidFill>
            </a:endParaRPr>
          </a:p>
          <a:p>
            <a:pPr marL="384094" indent="-384094">
              <a:buFont typeface="Wingdings" pitchFamily="2" charset="2"/>
              <a:buChar char="u"/>
            </a:pPr>
            <a:endParaRPr lang="en-US" altLang="zh-CN" sz="1700" dirty="0" smtClean="0">
              <a:solidFill>
                <a:schemeClr val="bg1"/>
              </a:solidFill>
            </a:endParaRPr>
          </a:p>
          <a:p>
            <a:pPr marL="384094" indent="-384094">
              <a:buFont typeface="Wingdings" pitchFamily="2" charset="2"/>
              <a:buChar char="u"/>
            </a:pPr>
            <a:endParaRPr lang="en-US" altLang="zh-CN" sz="1700" dirty="0" smtClean="0">
              <a:solidFill>
                <a:schemeClr val="bg1"/>
              </a:solidFill>
            </a:endParaRPr>
          </a:p>
          <a:p>
            <a:pPr marL="384094" indent="-384094">
              <a:buFont typeface="Wingdings" pitchFamily="2" charset="2"/>
              <a:buChar char="u"/>
            </a:pPr>
            <a:r>
              <a:rPr lang="zh-CN" altLang="en-US" b="1" dirty="0" smtClean="0">
                <a:solidFill>
                  <a:schemeClr val="bg1"/>
                </a:solidFill>
              </a:rPr>
              <a:t>文献研究：</a:t>
            </a:r>
            <a:r>
              <a:rPr lang="zh-CN" altLang="en-US" sz="1700" b="1" dirty="0" smtClean="0">
                <a:solidFill>
                  <a:schemeClr val="bg1"/>
                </a:solidFill>
              </a:rPr>
              <a:t>企业和政府部门内部资料、最新数据、最新报道（注意判断真实性）、当地县志、其他</a:t>
            </a:r>
          </a:p>
          <a:p>
            <a:pPr>
              <a:buFont typeface="Wingdings" pitchFamily="2" charset="2"/>
              <a:buChar char="u"/>
            </a:pPr>
            <a:endParaRPr lang="zh-CN" altLang="en-US" sz="1700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29591" y="786406"/>
            <a:ext cx="1393585" cy="4285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41636" y="643563"/>
            <a:ext cx="3055168" cy="5713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具体分析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58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20304" y="1700414"/>
            <a:ext cx="3889951" cy="1655801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anchor="ctr"/>
          <a:lstStyle/>
          <a:p>
            <a:pPr algn="ctr" defTabSz="1037053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77702" y="1700414"/>
            <a:ext cx="216108" cy="16558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88362" y="2196150"/>
            <a:ext cx="1201259" cy="539233"/>
          </a:xfrm>
          <a:prstGeom prst="rect">
            <a:avLst/>
          </a:prstGeom>
          <a:noFill/>
        </p:spPr>
        <p:txBody>
          <a:bodyPr wrap="none" lIns="76819" tIns="38409" rIns="76819" bIns="38409" rtlCol="0">
            <a:spAutoFit/>
          </a:bodyPr>
          <a:lstStyle/>
          <a:p>
            <a:pPr algn="r"/>
            <a:r>
              <a:rPr lang="en-US" altLang="zh-CN" sz="3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part4</a:t>
            </a:r>
            <a:endParaRPr lang="zh-CN" altLang="en-US" sz="3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占位符 3"/>
          <p:cNvSpPr txBox="1">
            <a:spLocks/>
          </p:cNvSpPr>
          <p:nvPr/>
        </p:nvSpPr>
        <p:spPr>
          <a:xfrm>
            <a:off x="4355891" y="2133157"/>
            <a:ext cx="3141854" cy="431947"/>
          </a:xfrm>
          <a:prstGeom prst="rect">
            <a:avLst/>
          </a:prstGeom>
        </p:spPr>
        <p:txBody>
          <a:bodyPr vert="horz" lIns="76819" tIns="38409" rIns="76819" bIns="38409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700" dirty="0" smtClean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经验分享之调研范围</a:t>
            </a:r>
          </a:p>
        </p:txBody>
      </p:sp>
      <p:sp>
        <p:nvSpPr>
          <p:cNvPr id="14" name="文本占位符 5"/>
          <p:cNvSpPr txBox="1">
            <a:spLocks/>
          </p:cNvSpPr>
          <p:nvPr/>
        </p:nvSpPr>
        <p:spPr>
          <a:xfrm>
            <a:off x="4355892" y="2853071"/>
            <a:ext cx="4160087" cy="431947"/>
          </a:xfrm>
          <a:prstGeom prst="rect">
            <a:avLst/>
          </a:prstGeom>
        </p:spPr>
        <p:txBody>
          <a:bodyPr vert="horz" lIns="76819" tIns="38409" rIns="76819" bIns="38409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500" dirty="0" smtClean="0">
                <a:solidFill>
                  <a:schemeClr val="bg1"/>
                </a:solidFill>
              </a:rPr>
              <a:t>脚步丈量过的才叫范围</a:t>
            </a:r>
          </a:p>
        </p:txBody>
      </p:sp>
      <p:sp>
        <p:nvSpPr>
          <p:cNvPr id="15" name="矩形 14"/>
          <p:cNvSpPr/>
          <p:nvPr/>
        </p:nvSpPr>
        <p:spPr>
          <a:xfrm>
            <a:off x="4355892" y="2758223"/>
            <a:ext cx="3403707" cy="21595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user\Desktop\mzm02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14016" y="1863339"/>
            <a:ext cx="1366110" cy="134968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5141242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/>
      <p:bldP spid="14" grpId="0"/>
      <p:bldP spid="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166298" y="1357778"/>
            <a:ext cx="3727870" cy="60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19" tIns="38409" rIns="76819" bIns="38409">
            <a:spAutoFit/>
          </a:bodyPr>
          <a:lstStyle/>
          <a:p>
            <a:pPr>
              <a:defRPr/>
            </a:pPr>
            <a:endParaRPr lang="en-US" altLang="zh-CN" sz="1300" dirty="0" smtClean="0">
              <a:solidFill>
                <a:schemeClr val="bg1"/>
              </a:solidFill>
            </a:endParaRPr>
          </a:p>
          <a:p>
            <a:pPr indent="384094">
              <a:lnSpc>
                <a:spcPct val="150000"/>
              </a:lnSpc>
              <a:spcBef>
                <a:spcPts val="168"/>
              </a:spcBef>
              <a:spcAft>
                <a:spcPts val="50"/>
              </a:spcAft>
            </a:pPr>
            <a:endParaRPr lang="zh-CN" altLang="en-US" sz="1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95235" y="643563"/>
            <a:ext cx="4019958" cy="4285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9" tIns="38409" rIns="76819" bIns="38409" rtlCol="0" anchor="ctr"/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调研范围设定</a:t>
            </a:r>
            <a:endParaRPr lang="en-US" altLang="zh-CN" sz="2400" b="1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1200084" y="5079402"/>
            <a:ext cx="3290054" cy="0"/>
          </a:xfrm>
          <a:prstGeom prst="straightConnector1">
            <a:avLst/>
          </a:prstGeom>
          <a:ln>
            <a:solidFill>
              <a:srgbClr val="F05425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1200084" y="4106555"/>
            <a:ext cx="3290054" cy="0"/>
          </a:xfrm>
          <a:prstGeom prst="straightConnector1">
            <a:avLst/>
          </a:prstGeom>
          <a:ln>
            <a:solidFill>
              <a:srgbClr val="F05425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4939687" y="3782273"/>
            <a:ext cx="297116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5172953" y="5079402"/>
            <a:ext cx="2737894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9"/>
          <p:cNvGrpSpPr/>
          <p:nvPr/>
        </p:nvGrpSpPr>
        <p:grpSpPr>
          <a:xfrm>
            <a:off x="3807754" y="2951929"/>
            <a:ext cx="1364967" cy="2352611"/>
            <a:chOff x="1602853" y="2017347"/>
            <a:chExt cx="1819245" cy="2353156"/>
          </a:xfrm>
        </p:grpSpPr>
        <p:grpSp>
          <p:nvGrpSpPr>
            <p:cNvPr id="3" name="组合 17"/>
            <p:cNvGrpSpPr/>
            <p:nvPr/>
          </p:nvGrpSpPr>
          <p:grpSpPr>
            <a:xfrm>
              <a:off x="1602853" y="2017347"/>
              <a:ext cx="1819245" cy="2353156"/>
              <a:chOff x="1757597" y="2603351"/>
              <a:chExt cx="1474958" cy="1907828"/>
            </a:xfrm>
          </p:grpSpPr>
          <p:sp>
            <p:nvSpPr>
              <p:cNvPr id="23" name="椭圆 13"/>
              <p:cNvSpPr/>
              <p:nvPr/>
            </p:nvSpPr>
            <p:spPr>
              <a:xfrm>
                <a:off x="1757597" y="2603351"/>
                <a:ext cx="1474958" cy="1907828"/>
              </a:xfrm>
              <a:custGeom>
                <a:avLst/>
                <a:gdLst>
                  <a:gd name="connsiteX0" fmla="*/ 1079999 w 1661777"/>
                  <a:gd name="connsiteY0" fmla="*/ 0 h 2160000"/>
                  <a:gd name="connsiteX1" fmla="*/ 1079999 w 1661777"/>
                  <a:gd name="connsiteY1" fmla="*/ 406 h 2160000"/>
                  <a:gd name="connsiteX2" fmla="*/ 544029 w 1661777"/>
                  <a:gd name="connsiteY2" fmla="*/ 540000 h 2160000"/>
                  <a:gd name="connsiteX3" fmla="*/ 1079999 w 1661777"/>
                  <a:gd name="connsiteY3" fmla="*/ 1079594 h 2160000"/>
                  <a:gd name="connsiteX4" fmla="*/ 1079999 w 1661777"/>
                  <a:gd name="connsiteY4" fmla="*/ 1080000 h 2160000"/>
                  <a:gd name="connsiteX5" fmla="*/ 1080001 w 1661777"/>
                  <a:gd name="connsiteY5" fmla="*/ 1080406 h 2160000"/>
                  <a:gd name="connsiteX6" fmla="*/ 1417516 w 1661777"/>
                  <a:gd name="connsiteY6" fmla="*/ 1026212 h 2160000"/>
                  <a:gd name="connsiteX7" fmla="*/ 1624029 w 1661777"/>
                  <a:gd name="connsiteY7" fmla="*/ 1620000 h 2160000"/>
                  <a:gd name="connsiteX8" fmla="*/ 1084435 w 1661777"/>
                  <a:gd name="connsiteY8" fmla="*/ 2159959 h 2160000"/>
                  <a:gd name="connsiteX9" fmla="*/ 1084435 w 1661777"/>
                  <a:gd name="connsiteY9" fmla="*/ 2159991 h 2160000"/>
                  <a:gd name="connsiteX10" fmla="*/ 1084240 w 1661777"/>
                  <a:gd name="connsiteY10" fmla="*/ 2159979 h 2160000"/>
                  <a:gd name="connsiteX11" fmla="*/ 1084029 w 1661777"/>
                  <a:gd name="connsiteY11" fmla="*/ 2160000 h 2160000"/>
                  <a:gd name="connsiteX12" fmla="*/ 1083136 w 1661777"/>
                  <a:gd name="connsiteY12" fmla="*/ 2159910 h 2160000"/>
                  <a:gd name="connsiteX13" fmla="*/ 146174 w 1661777"/>
                  <a:gd name="connsiteY13" fmla="*/ 1622559 h 2160000"/>
                  <a:gd name="connsiteX14" fmla="*/ 143953 w 1661777"/>
                  <a:gd name="connsiteY14" fmla="*/ 541281 h 2160000"/>
                  <a:gd name="connsiteX15" fmla="*/ 1079999 w 1661777"/>
                  <a:gd name="connsiteY15" fmla="*/ 0 h 2160000"/>
                  <a:gd name="connsiteX0" fmla="*/ 1079999 w 1624030"/>
                  <a:gd name="connsiteY0" fmla="*/ 0 h 2160000"/>
                  <a:gd name="connsiteX1" fmla="*/ 1079999 w 1624030"/>
                  <a:gd name="connsiteY1" fmla="*/ 406 h 2160000"/>
                  <a:gd name="connsiteX2" fmla="*/ 544029 w 1624030"/>
                  <a:gd name="connsiteY2" fmla="*/ 540000 h 2160000"/>
                  <a:gd name="connsiteX3" fmla="*/ 1079999 w 1624030"/>
                  <a:gd name="connsiteY3" fmla="*/ 1079594 h 2160000"/>
                  <a:gd name="connsiteX4" fmla="*/ 1079999 w 1624030"/>
                  <a:gd name="connsiteY4" fmla="*/ 1080000 h 2160000"/>
                  <a:gd name="connsiteX5" fmla="*/ 1080001 w 1624030"/>
                  <a:gd name="connsiteY5" fmla="*/ 1080406 h 2160000"/>
                  <a:gd name="connsiteX6" fmla="*/ 1624029 w 1624030"/>
                  <a:gd name="connsiteY6" fmla="*/ 1620000 h 2160000"/>
                  <a:gd name="connsiteX7" fmla="*/ 1084435 w 1624030"/>
                  <a:gd name="connsiteY7" fmla="*/ 2159959 h 2160000"/>
                  <a:gd name="connsiteX8" fmla="*/ 1084435 w 1624030"/>
                  <a:gd name="connsiteY8" fmla="*/ 2159991 h 2160000"/>
                  <a:gd name="connsiteX9" fmla="*/ 1084240 w 1624030"/>
                  <a:gd name="connsiteY9" fmla="*/ 2159979 h 2160000"/>
                  <a:gd name="connsiteX10" fmla="*/ 1084029 w 1624030"/>
                  <a:gd name="connsiteY10" fmla="*/ 2160000 h 2160000"/>
                  <a:gd name="connsiteX11" fmla="*/ 1083136 w 1624030"/>
                  <a:gd name="connsiteY11" fmla="*/ 2159910 h 2160000"/>
                  <a:gd name="connsiteX12" fmla="*/ 146174 w 1624030"/>
                  <a:gd name="connsiteY12" fmla="*/ 1622559 h 2160000"/>
                  <a:gd name="connsiteX13" fmla="*/ 143953 w 1624030"/>
                  <a:gd name="connsiteY13" fmla="*/ 541281 h 2160000"/>
                  <a:gd name="connsiteX14" fmla="*/ 1079999 w 1624030"/>
                  <a:gd name="connsiteY14" fmla="*/ 0 h 2160000"/>
                  <a:gd name="connsiteX0" fmla="*/ 1079999 w 1632760"/>
                  <a:gd name="connsiteY0" fmla="*/ 0 h 2160000"/>
                  <a:gd name="connsiteX1" fmla="*/ 1079999 w 1632760"/>
                  <a:gd name="connsiteY1" fmla="*/ 406 h 2160000"/>
                  <a:gd name="connsiteX2" fmla="*/ 544029 w 1632760"/>
                  <a:gd name="connsiteY2" fmla="*/ 540000 h 2160000"/>
                  <a:gd name="connsiteX3" fmla="*/ 1079999 w 1632760"/>
                  <a:gd name="connsiteY3" fmla="*/ 1079594 h 2160000"/>
                  <a:gd name="connsiteX4" fmla="*/ 1079999 w 1632760"/>
                  <a:gd name="connsiteY4" fmla="*/ 1080000 h 2160000"/>
                  <a:gd name="connsiteX5" fmla="*/ 1080001 w 1632760"/>
                  <a:gd name="connsiteY5" fmla="*/ 1080406 h 2160000"/>
                  <a:gd name="connsiteX6" fmla="*/ 1394395 w 1632760"/>
                  <a:gd name="connsiteY6" fmla="*/ 994449 h 2160000"/>
                  <a:gd name="connsiteX7" fmla="*/ 1624029 w 1632760"/>
                  <a:gd name="connsiteY7" fmla="*/ 1620000 h 2160000"/>
                  <a:gd name="connsiteX8" fmla="*/ 1084435 w 1632760"/>
                  <a:gd name="connsiteY8" fmla="*/ 2159959 h 2160000"/>
                  <a:gd name="connsiteX9" fmla="*/ 1084435 w 1632760"/>
                  <a:gd name="connsiteY9" fmla="*/ 2159991 h 2160000"/>
                  <a:gd name="connsiteX10" fmla="*/ 1084240 w 1632760"/>
                  <a:gd name="connsiteY10" fmla="*/ 2159979 h 2160000"/>
                  <a:gd name="connsiteX11" fmla="*/ 1084029 w 1632760"/>
                  <a:gd name="connsiteY11" fmla="*/ 2160000 h 2160000"/>
                  <a:gd name="connsiteX12" fmla="*/ 1083136 w 1632760"/>
                  <a:gd name="connsiteY12" fmla="*/ 2159910 h 2160000"/>
                  <a:gd name="connsiteX13" fmla="*/ 146174 w 1632760"/>
                  <a:gd name="connsiteY13" fmla="*/ 1622559 h 2160000"/>
                  <a:gd name="connsiteX14" fmla="*/ 143953 w 1632760"/>
                  <a:gd name="connsiteY14" fmla="*/ 541281 h 2160000"/>
                  <a:gd name="connsiteX15" fmla="*/ 1079999 w 1632760"/>
                  <a:gd name="connsiteY15" fmla="*/ 0 h 2160000"/>
                  <a:gd name="connsiteX0" fmla="*/ 1079999 w 1624030"/>
                  <a:gd name="connsiteY0" fmla="*/ 0 h 2160000"/>
                  <a:gd name="connsiteX1" fmla="*/ 1079999 w 1624030"/>
                  <a:gd name="connsiteY1" fmla="*/ 406 h 2160000"/>
                  <a:gd name="connsiteX2" fmla="*/ 544029 w 1624030"/>
                  <a:gd name="connsiteY2" fmla="*/ 540000 h 2160000"/>
                  <a:gd name="connsiteX3" fmla="*/ 1079999 w 1624030"/>
                  <a:gd name="connsiteY3" fmla="*/ 1079594 h 2160000"/>
                  <a:gd name="connsiteX4" fmla="*/ 1079999 w 1624030"/>
                  <a:gd name="connsiteY4" fmla="*/ 1080000 h 2160000"/>
                  <a:gd name="connsiteX5" fmla="*/ 1080001 w 1624030"/>
                  <a:gd name="connsiteY5" fmla="*/ 1080406 h 2160000"/>
                  <a:gd name="connsiteX6" fmla="*/ 1624029 w 1624030"/>
                  <a:gd name="connsiteY6" fmla="*/ 1620000 h 2160000"/>
                  <a:gd name="connsiteX7" fmla="*/ 1084435 w 1624030"/>
                  <a:gd name="connsiteY7" fmla="*/ 2159959 h 2160000"/>
                  <a:gd name="connsiteX8" fmla="*/ 1084435 w 1624030"/>
                  <a:gd name="connsiteY8" fmla="*/ 2159991 h 2160000"/>
                  <a:gd name="connsiteX9" fmla="*/ 1084240 w 1624030"/>
                  <a:gd name="connsiteY9" fmla="*/ 2159979 h 2160000"/>
                  <a:gd name="connsiteX10" fmla="*/ 1084029 w 1624030"/>
                  <a:gd name="connsiteY10" fmla="*/ 2160000 h 2160000"/>
                  <a:gd name="connsiteX11" fmla="*/ 1083136 w 1624030"/>
                  <a:gd name="connsiteY11" fmla="*/ 2159910 h 2160000"/>
                  <a:gd name="connsiteX12" fmla="*/ 146174 w 1624030"/>
                  <a:gd name="connsiteY12" fmla="*/ 1622559 h 2160000"/>
                  <a:gd name="connsiteX13" fmla="*/ 143953 w 1624030"/>
                  <a:gd name="connsiteY13" fmla="*/ 541281 h 2160000"/>
                  <a:gd name="connsiteX14" fmla="*/ 1079999 w 1624030"/>
                  <a:gd name="connsiteY14" fmla="*/ 0 h 2160000"/>
                  <a:gd name="connsiteX0" fmla="*/ 1079999 w 1627991"/>
                  <a:gd name="connsiteY0" fmla="*/ 0 h 2160000"/>
                  <a:gd name="connsiteX1" fmla="*/ 1079999 w 1627991"/>
                  <a:gd name="connsiteY1" fmla="*/ 406 h 2160000"/>
                  <a:gd name="connsiteX2" fmla="*/ 544029 w 1627991"/>
                  <a:gd name="connsiteY2" fmla="*/ 540000 h 2160000"/>
                  <a:gd name="connsiteX3" fmla="*/ 1079999 w 1627991"/>
                  <a:gd name="connsiteY3" fmla="*/ 1079594 h 2160000"/>
                  <a:gd name="connsiteX4" fmla="*/ 1079999 w 1627991"/>
                  <a:gd name="connsiteY4" fmla="*/ 1080000 h 2160000"/>
                  <a:gd name="connsiteX5" fmla="*/ 1316670 w 1627991"/>
                  <a:gd name="connsiteY5" fmla="*/ 994345 h 2160000"/>
                  <a:gd name="connsiteX6" fmla="*/ 1624029 w 1627991"/>
                  <a:gd name="connsiteY6" fmla="*/ 1620000 h 2160000"/>
                  <a:gd name="connsiteX7" fmla="*/ 1084435 w 1627991"/>
                  <a:gd name="connsiteY7" fmla="*/ 2159959 h 2160000"/>
                  <a:gd name="connsiteX8" fmla="*/ 1084435 w 1627991"/>
                  <a:gd name="connsiteY8" fmla="*/ 2159991 h 2160000"/>
                  <a:gd name="connsiteX9" fmla="*/ 1084240 w 1627991"/>
                  <a:gd name="connsiteY9" fmla="*/ 2159979 h 2160000"/>
                  <a:gd name="connsiteX10" fmla="*/ 1084029 w 1627991"/>
                  <a:gd name="connsiteY10" fmla="*/ 2160000 h 2160000"/>
                  <a:gd name="connsiteX11" fmla="*/ 1083136 w 1627991"/>
                  <a:gd name="connsiteY11" fmla="*/ 2159910 h 2160000"/>
                  <a:gd name="connsiteX12" fmla="*/ 146174 w 1627991"/>
                  <a:gd name="connsiteY12" fmla="*/ 1622559 h 2160000"/>
                  <a:gd name="connsiteX13" fmla="*/ 143953 w 1627991"/>
                  <a:gd name="connsiteY13" fmla="*/ 541281 h 2160000"/>
                  <a:gd name="connsiteX14" fmla="*/ 1079999 w 1627991"/>
                  <a:gd name="connsiteY14" fmla="*/ 0 h 2160000"/>
                  <a:gd name="connsiteX0" fmla="*/ 1079999 w 1624030"/>
                  <a:gd name="connsiteY0" fmla="*/ 0 h 2160000"/>
                  <a:gd name="connsiteX1" fmla="*/ 1079999 w 1624030"/>
                  <a:gd name="connsiteY1" fmla="*/ 406 h 2160000"/>
                  <a:gd name="connsiteX2" fmla="*/ 544029 w 1624030"/>
                  <a:gd name="connsiteY2" fmla="*/ 540000 h 2160000"/>
                  <a:gd name="connsiteX3" fmla="*/ 1079999 w 1624030"/>
                  <a:gd name="connsiteY3" fmla="*/ 1079594 h 2160000"/>
                  <a:gd name="connsiteX4" fmla="*/ 1079999 w 1624030"/>
                  <a:gd name="connsiteY4" fmla="*/ 1080000 h 2160000"/>
                  <a:gd name="connsiteX5" fmla="*/ 1624029 w 1624030"/>
                  <a:gd name="connsiteY5" fmla="*/ 1620000 h 2160000"/>
                  <a:gd name="connsiteX6" fmla="*/ 1084435 w 1624030"/>
                  <a:gd name="connsiteY6" fmla="*/ 2159959 h 2160000"/>
                  <a:gd name="connsiteX7" fmla="*/ 1084435 w 1624030"/>
                  <a:gd name="connsiteY7" fmla="*/ 2159991 h 2160000"/>
                  <a:gd name="connsiteX8" fmla="*/ 1084240 w 1624030"/>
                  <a:gd name="connsiteY8" fmla="*/ 2159979 h 2160000"/>
                  <a:gd name="connsiteX9" fmla="*/ 1084029 w 1624030"/>
                  <a:gd name="connsiteY9" fmla="*/ 2160000 h 2160000"/>
                  <a:gd name="connsiteX10" fmla="*/ 1083136 w 1624030"/>
                  <a:gd name="connsiteY10" fmla="*/ 2159910 h 2160000"/>
                  <a:gd name="connsiteX11" fmla="*/ 146174 w 1624030"/>
                  <a:gd name="connsiteY11" fmla="*/ 1622559 h 2160000"/>
                  <a:gd name="connsiteX12" fmla="*/ 143953 w 1624030"/>
                  <a:gd name="connsiteY12" fmla="*/ 541281 h 2160000"/>
                  <a:gd name="connsiteX13" fmla="*/ 1079999 w 1624030"/>
                  <a:gd name="connsiteY13" fmla="*/ 0 h 2160000"/>
                  <a:gd name="connsiteX0" fmla="*/ 1079999 w 1626830"/>
                  <a:gd name="connsiteY0" fmla="*/ 0 h 2160000"/>
                  <a:gd name="connsiteX1" fmla="*/ 1079999 w 1626830"/>
                  <a:gd name="connsiteY1" fmla="*/ 406 h 2160000"/>
                  <a:gd name="connsiteX2" fmla="*/ 544029 w 1626830"/>
                  <a:gd name="connsiteY2" fmla="*/ 540000 h 2160000"/>
                  <a:gd name="connsiteX3" fmla="*/ 1079999 w 1626830"/>
                  <a:gd name="connsiteY3" fmla="*/ 1079594 h 2160000"/>
                  <a:gd name="connsiteX4" fmla="*/ 1079999 w 1626830"/>
                  <a:gd name="connsiteY4" fmla="*/ 1080000 h 2160000"/>
                  <a:gd name="connsiteX5" fmla="*/ 1286818 w 1626830"/>
                  <a:gd name="connsiteY5" fmla="*/ 951419 h 2160000"/>
                  <a:gd name="connsiteX6" fmla="*/ 1624029 w 1626830"/>
                  <a:gd name="connsiteY6" fmla="*/ 1620000 h 2160000"/>
                  <a:gd name="connsiteX7" fmla="*/ 1084435 w 1626830"/>
                  <a:gd name="connsiteY7" fmla="*/ 2159959 h 2160000"/>
                  <a:gd name="connsiteX8" fmla="*/ 1084435 w 1626830"/>
                  <a:gd name="connsiteY8" fmla="*/ 2159991 h 2160000"/>
                  <a:gd name="connsiteX9" fmla="*/ 1084240 w 1626830"/>
                  <a:gd name="connsiteY9" fmla="*/ 2159979 h 2160000"/>
                  <a:gd name="connsiteX10" fmla="*/ 1084029 w 1626830"/>
                  <a:gd name="connsiteY10" fmla="*/ 2160000 h 2160000"/>
                  <a:gd name="connsiteX11" fmla="*/ 1083136 w 1626830"/>
                  <a:gd name="connsiteY11" fmla="*/ 2159910 h 2160000"/>
                  <a:gd name="connsiteX12" fmla="*/ 146174 w 1626830"/>
                  <a:gd name="connsiteY12" fmla="*/ 1622559 h 2160000"/>
                  <a:gd name="connsiteX13" fmla="*/ 143953 w 1626830"/>
                  <a:gd name="connsiteY13" fmla="*/ 541281 h 2160000"/>
                  <a:gd name="connsiteX14" fmla="*/ 1079999 w 1626830"/>
                  <a:gd name="connsiteY14" fmla="*/ 0 h 2160000"/>
                  <a:gd name="connsiteX0" fmla="*/ 1079999 w 1624030"/>
                  <a:gd name="connsiteY0" fmla="*/ 0 h 2160000"/>
                  <a:gd name="connsiteX1" fmla="*/ 1079999 w 1624030"/>
                  <a:gd name="connsiteY1" fmla="*/ 406 h 2160000"/>
                  <a:gd name="connsiteX2" fmla="*/ 544029 w 1624030"/>
                  <a:gd name="connsiteY2" fmla="*/ 540000 h 2160000"/>
                  <a:gd name="connsiteX3" fmla="*/ 1079999 w 1624030"/>
                  <a:gd name="connsiteY3" fmla="*/ 1079594 h 2160000"/>
                  <a:gd name="connsiteX4" fmla="*/ 1079999 w 1624030"/>
                  <a:gd name="connsiteY4" fmla="*/ 1080000 h 2160000"/>
                  <a:gd name="connsiteX5" fmla="*/ 1624029 w 1624030"/>
                  <a:gd name="connsiteY5" fmla="*/ 1620000 h 2160000"/>
                  <a:gd name="connsiteX6" fmla="*/ 1084435 w 1624030"/>
                  <a:gd name="connsiteY6" fmla="*/ 2159959 h 2160000"/>
                  <a:gd name="connsiteX7" fmla="*/ 1084435 w 1624030"/>
                  <a:gd name="connsiteY7" fmla="*/ 2159991 h 2160000"/>
                  <a:gd name="connsiteX8" fmla="*/ 1084240 w 1624030"/>
                  <a:gd name="connsiteY8" fmla="*/ 2159979 h 2160000"/>
                  <a:gd name="connsiteX9" fmla="*/ 1084029 w 1624030"/>
                  <a:gd name="connsiteY9" fmla="*/ 2160000 h 2160000"/>
                  <a:gd name="connsiteX10" fmla="*/ 1083136 w 1624030"/>
                  <a:gd name="connsiteY10" fmla="*/ 2159910 h 2160000"/>
                  <a:gd name="connsiteX11" fmla="*/ 146174 w 1624030"/>
                  <a:gd name="connsiteY11" fmla="*/ 1622559 h 2160000"/>
                  <a:gd name="connsiteX12" fmla="*/ 143953 w 1624030"/>
                  <a:gd name="connsiteY12" fmla="*/ 541281 h 2160000"/>
                  <a:gd name="connsiteX13" fmla="*/ 1079999 w 1624030"/>
                  <a:gd name="connsiteY13" fmla="*/ 0 h 2160000"/>
                  <a:gd name="connsiteX0" fmla="*/ 1079999 w 1628485"/>
                  <a:gd name="connsiteY0" fmla="*/ 0 h 2160000"/>
                  <a:gd name="connsiteX1" fmla="*/ 1079999 w 1628485"/>
                  <a:gd name="connsiteY1" fmla="*/ 406 h 2160000"/>
                  <a:gd name="connsiteX2" fmla="*/ 544029 w 1628485"/>
                  <a:gd name="connsiteY2" fmla="*/ 540000 h 2160000"/>
                  <a:gd name="connsiteX3" fmla="*/ 1079999 w 1628485"/>
                  <a:gd name="connsiteY3" fmla="*/ 1079594 h 2160000"/>
                  <a:gd name="connsiteX4" fmla="*/ 1327425 w 1628485"/>
                  <a:gd name="connsiteY4" fmla="*/ 875605 h 2160000"/>
                  <a:gd name="connsiteX5" fmla="*/ 1624029 w 1628485"/>
                  <a:gd name="connsiteY5" fmla="*/ 1620000 h 2160000"/>
                  <a:gd name="connsiteX6" fmla="*/ 1084435 w 1628485"/>
                  <a:gd name="connsiteY6" fmla="*/ 2159959 h 2160000"/>
                  <a:gd name="connsiteX7" fmla="*/ 1084435 w 1628485"/>
                  <a:gd name="connsiteY7" fmla="*/ 2159991 h 2160000"/>
                  <a:gd name="connsiteX8" fmla="*/ 1084240 w 1628485"/>
                  <a:gd name="connsiteY8" fmla="*/ 2159979 h 2160000"/>
                  <a:gd name="connsiteX9" fmla="*/ 1084029 w 1628485"/>
                  <a:gd name="connsiteY9" fmla="*/ 2160000 h 2160000"/>
                  <a:gd name="connsiteX10" fmla="*/ 1083136 w 1628485"/>
                  <a:gd name="connsiteY10" fmla="*/ 2159910 h 2160000"/>
                  <a:gd name="connsiteX11" fmla="*/ 146174 w 1628485"/>
                  <a:gd name="connsiteY11" fmla="*/ 1622559 h 2160000"/>
                  <a:gd name="connsiteX12" fmla="*/ 143953 w 1628485"/>
                  <a:gd name="connsiteY12" fmla="*/ 541281 h 2160000"/>
                  <a:gd name="connsiteX13" fmla="*/ 1079999 w 1628485"/>
                  <a:gd name="connsiteY13" fmla="*/ 0 h 2160000"/>
                  <a:gd name="connsiteX0" fmla="*/ 1079999 w 1624029"/>
                  <a:gd name="connsiteY0" fmla="*/ 0 h 2160000"/>
                  <a:gd name="connsiteX1" fmla="*/ 1079999 w 1624029"/>
                  <a:gd name="connsiteY1" fmla="*/ 406 h 2160000"/>
                  <a:gd name="connsiteX2" fmla="*/ 544029 w 1624029"/>
                  <a:gd name="connsiteY2" fmla="*/ 540000 h 2160000"/>
                  <a:gd name="connsiteX3" fmla="*/ 1079999 w 1624029"/>
                  <a:gd name="connsiteY3" fmla="*/ 1079594 h 2160000"/>
                  <a:gd name="connsiteX4" fmla="*/ 1624029 w 1624029"/>
                  <a:gd name="connsiteY4" fmla="*/ 1620000 h 2160000"/>
                  <a:gd name="connsiteX5" fmla="*/ 1084435 w 1624029"/>
                  <a:gd name="connsiteY5" fmla="*/ 2159959 h 2160000"/>
                  <a:gd name="connsiteX6" fmla="*/ 1084435 w 1624029"/>
                  <a:gd name="connsiteY6" fmla="*/ 2159991 h 2160000"/>
                  <a:gd name="connsiteX7" fmla="*/ 1084240 w 1624029"/>
                  <a:gd name="connsiteY7" fmla="*/ 2159979 h 2160000"/>
                  <a:gd name="connsiteX8" fmla="*/ 1084029 w 1624029"/>
                  <a:gd name="connsiteY8" fmla="*/ 2160000 h 2160000"/>
                  <a:gd name="connsiteX9" fmla="*/ 1083136 w 1624029"/>
                  <a:gd name="connsiteY9" fmla="*/ 2159910 h 2160000"/>
                  <a:gd name="connsiteX10" fmla="*/ 146174 w 1624029"/>
                  <a:gd name="connsiteY10" fmla="*/ 1622559 h 2160000"/>
                  <a:gd name="connsiteX11" fmla="*/ 143953 w 1624029"/>
                  <a:gd name="connsiteY11" fmla="*/ 541281 h 2160000"/>
                  <a:gd name="connsiteX12" fmla="*/ 1079999 w 1624029"/>
                  <a:gd name="connsiteY12" fmla="*/ 0 h 2160000"/>
                  <a:gd name="connsiteX0" fmla="*/ 1079999 w 1629109"/>
                  <a:gd name="connsiteY0" fmla="*/ 0 h 2160000"/>
                  <a:gd name="connsiteX1" fmla="*/ 1079999 w 1629109"/>
                  <a:gd name="connsiteY1" fmla="*/ 406 h 2160000"/>
                  <a:gd name="connsiteX2" fmla="*/ 544029 w 1629109"/>
                  <a:gd name="connsiteY2" fmla="*/ 540000 h 2160000"/>
                  <a:gd name="connsiteX3" fmla="*/ 1338183 w 1629109"/>
                  <a:gd name="connsiteY3" fmla="*/ 735349 h 2160000"/>
                  <a:gd name="connsiteX4" fmla="*/ 1624029 w 1629109"/>
                  <a:gd name="connsiteY4" fmla="*/ 1620000 h 2160000"/>
                  <a:gd name="connsiteX5" fmla="*/ 1084435 w 1629109"/>
                  <a:gd name="connsiteY5" fmla="*/ 2159959 h 2160000"/>
                  <a:gd name="connsiteX6" fmla="*/ 1084435 w 1629109"/>
                  <a:gd name="connsiteY6" fmla="*/ 2159991 h 2160000"/>
                  <a:gd name="connsiteX7" fmla="*/ 1084240 w 1629109"/>
                  <a:gd name="connsiteY7" fmla="*/ 2159979 h 2160000"/>
                  <a:gd name="connsiteX8" fmla="*/ 1084029 w 1629109"/>
                  <a:gd name="connsiteY8" fmla="*/ 2160000 h 2160000"/>
                  <a:gd name="connsiteX9" fmla="*/ 1083136 w 1629109"/>
                  <a:gd name="connsiteY9" fmla="*/ 2159910 h 2160000"/>
                  <a:gd name="connsiteX10" fmla="*/ 146174 w 1629109"/>
                  <a:gd name="connsiteY10" fmla="*/ 1622559 h 2160000"/>
                  <a:gd name="connsiteX11" fmla="*/ 143953 w 1629109"/>
                  <a:gd name="connsiteY11" fmla="*/ 541281 h 2160000"/>
                  <a:gd name="connsiteX12" fmla="*/ 1079999 w 1629109"/>
                  <a:gd name="connsiteY12" fmla="*/ 0 h 2160000"/>
                  <a:gd name="connsiteX0" fmla="*/ 1079999 w 1629109"/>
                  <a:gd name="connsiteY0" fmla="*/ 0 h 2160000"/>
                  <a:gd name="connsiteX1" fmla="*/ 1079999 w 1629109"/>
                  <a:gd name="connsiteY1" fmla="*/ 406 h 2160000"/>
                  <a:gd name="connsiteX2" fmla="*/ 544029 w 1629109"/>
                  <a:gd name="connsiteY2" fmla="*/ 540000 h 2160000"/>
                  <a:gd name="connsiteX3" fmla="*/ 1338183 w 1629109"/>
                  <a:gd name="connsiteY3" fmla="*/ 735349 h 2160000"/>
                  <a:gd name="connsiteX4" fmla="*/ 1624029 w 1629109"/>
                  <a:gd name="connsiteY4" fmla="*/ 1620000 h 2160000"/>
                  <a:gd name="connsiteX5" fmla="*/ 1084435 w 1629109"/>
                  <a:gd name="connsiteY5" fmla="*/ 2159959 h 2160000"/>
                  <a:gd name="connsiteX6" fmla="*/ 1084435 w 1629109"/>
                  <a:gd name="connsiteY6" fmla="*/ 2159991 h 2160000"/>
                  <a:gd name="connsiteX7" fmla="*/ 1084240 w 1629109"/>
                  <a:gd name="connsiteY7" fmla="*/ 2159979 h 2160000"/>
                  <a:gd name="connsiteX8" fmla="*/ 1084029 w 1629109"/>
                  <a:gd name="connsiteY8" fmla="*/ 2160000 h 2160000"/>
                  <a:gd name="connsiteX9" fmla="*/ 1083136 w 1629109"/>
                  <a:gd name="connsiteY9" fmla="*/ 2159910 h 2160000"/>
                  <a:gd name="connsiteX10" fmla="*/ 146174 w 1629109"/>
                  <a:gd name="connsiteY10" fmla="*/ 1622559 h 2160000"/>
                  <a:gd name="connsiteX11" fmla="*/ 143953 w 1629109"/>
                  <a:gd name="connsiteY11" fmla="*/ 541281 h 2160000"/>
                  <a:gd name="connsiteX12" fmla="*/ 1079999 w 1629109"/>
                  <a:gd name="connsiteY12" fmla="*/ 0 h 2160000"/>
                  <a:gd name="connsiteX0" fmla="*/ 1079999 w 1640894"/>
                  <a:gd name="connsiteY0" fmla="*/ 0 h 2160000"/>
                  <a:gd name="connsiteX1" fmla="*/ 1079999 w 1640894"/>
                  <a:gd name="connsiteY1" fmla="*/ 406 h 2160000"/>
                  <a:gd name="connsiteX2" fmla="*/ 544029 w 1640894"/>
                  <a:gd name="connsiteY2" fmla="*/ 540000 h 2160000"/>
                  <a:gd name="connsiteX3" fmla="*/ 1338183 w 1640894"/>
                  <a:gd name="connsiteY3" fmla="*/ 735349 h 2160000"/>
                  <a:gd name="connsiteX4" fmla="*/ 1624029 w 1640894"/>
                  <a:gd name="connsiteY4" fmla="*/ 1620000 h 2160000"/>
                  <a:gd name="connsiteX5" fmla="*/ 1084435 w 1640894"/>
                  <a:gd name="connsiteY5" fmla="*/ 2159959 h 2160000"/>
                  <a:gd name="connsiteX6" fmla="*/ 1084435 w 1640894"/>
                  <a:gd name="connsiteY6" fmla="*/ 2159991 h 2160000"/>
                  <a:gd name="connsiteX7" fmla="*/ 1084240 w 1640894"/>
                  <a:gd name="connsiteY7" fmla="*/ 2159979 h 2160000"/>
                  <a:gd name="connsiteX8" fmla="*/ 1084029 w 1640894"/>
                  <a:gd name="connsiteY8" fmla="*/ 2160000 h 2160000"/>
                  <a:gd name="connsiteX9" fmla="*/ 1083136 w 1640894"/>
                  <a:gd name="connsiteY9" fmla="*/ 2159910 h 2160000"/>
                  <a:gd name="connsiteX10" fmla="*/ 146174 w 1640894"/>
                  <a:gd name="connsiteY10" fmla="*/ 1622559 h 2160000"/>
                  <a:gd name="connsiteX11" fmla="*/ 143953 w 1640894"/>
                  <a:gd name="connsiteY11" fmla="*/ 541281 h 2160000"/>
                  <a:gd name="connsiteX12" fmla="*/ 1079999 w 1640894"/>
                  <a:gd name="connsiteY12" fmla="*/ 0 h 2160000"/>
                  <a:gd name="connsiteX0" fmla="*/ 1079999 w 1631768"/>
                  <a:gd name="connsiteY0" fmla="*/ 0 h 2160000"/>
                  <a:gd name="connsiteX1" fmla="*/ 1079999 w 1631768"/>
                  <a:gd name="connsiteY1" fmla="*/ 406 h 2160000"/>
                  <a:gd name="connsiteX2" fmla="*/ 544029 w 1631768"/>
                  <a:gd name="connsiteY2" fmla="*/ 540000 h 2160000"/>
                  <a:gd name="connsiteX3" fmla="*/ 1338183 w 1631768"/>
                  <a:gd name="connsiteY3" fmla="*/ 735349 h 2160000"/>
                  <a:gd name="connsiteX4" fmla="*/ 1624029 w 1631768"/>
                  <a:gd name="connsiteY4" fmla="*/ 1620000 h 2160000"/>
                  <a:gd name="connsiteX5" fmla="*/ 1084435 w 1631768"/>
                  <a:gd name="connsiteY5" fmla="*/ 2159959 h 2160000"/>
                  <a:gd name="connsiteX6" fmla="*/ 1084435 w 1631768"/>
                  <a:gd name="connsiteY6" fmla="*/ 2159991 h 2160000"/>
                  <a:gd name="connsiteX7" fmla="*/ 1084240 w 1631768"/>
                  <a:gd name="connsiteY7" fmla="*/ 2159979 h 2160000"/>
                  <a:gd name="connsiteX8" fmla="*/ 1084029 w 1631768"/>
                  <a:gd name="connsiteY8" fmla="*/ 2160000 h 2160000"/>
                  <a:gd name="connsiteX9" fmla="*/ 1083136 w 1631768"/>
                  <a:gd name="connsiteY9" fmla="*/ 2159910 h 2160000"/>
                  <a:gd name="connsiteX10" fmla="*/ 146174 w 1631768"/>
                  <a:gd name="connsiteY10" fmla="*/ 1622559 h 2160000"/>
                  <a:gd name="connsiteX11" fmla="*/ 143953 w 1631768"/>
                  <a:gd name="connsiteY11" fmla="*/ 541281 h 2160000"/>
                  <a:gd name="connsiteX12" fmla="*/ 1079999 w 1631768"/>
                  <a:gd name="connsiteY12" fmla="*/ 0 h 2160000"/>
                  <a:gd name="connsiteX0" fmla="*/ 1079999 w 1638111"/>
                  <a:gd name="connsiteY0" fmla="*/ 0 h 2160000"/>
                  <a:gd name="connsiteX1" fmla="*/ 1079999 w 1638111"/>
                  <a:gd name="connsiteY1" fmla="*/ 406 h 2160000"/>
                  <a:gd name="connsiteX2" fmla="*/ 544029 w 1638111"/>
                  <a:gd name="connsiteY2" fmla="*/ 540000 h 2160000"/>
                  <a:gd name="connsiteX3" fmla="*/ 1391971 w 1638111"/>
                  <a:gd name="connsiteY3" fmla="*/ 885956 h 2160000"/>
                  <a:gd name="connsiteX4" fmla="*/ 1624029 w 1638111"/>
                  <a:gd name="connsiteY4" fmla="*/ 1620000 h 2160000"/>
                  <a:gd name="connsiteX5" fmla="*/ 1084435 w 1638111"/>
                  <a:gd name="connsiteY5" fmla="*/ 2159959 h 2160000"/>
                  <a:gd name="connsiteX6" fmla="*/ 1084435 w 1638111"/>
                  <a:gd name="connsiteY6" fmla="*/ 2159991 h 2160000"/>
                  <a:gd name="connsiteX7" fmla="*/ 1084240 w 1638111"/>
                  <a:gd name="connsiteY7" fmla="*/ 2159979 h 2160000"/>
                  <a:gd name="connsiteX8" fmla="*/ 1084029 w 1638111"/>
                  <a:gd name="connsiteY8" fmla="*/ 2160000 h 2160000"/>
                  <a:gd name="connsiteX9" fmla="*/ 1083136 w 1638111"/>
                  <a:gd name="connsiteY9" fmla="*/ 2159910 h 2160000"/>
                  <a:gd name="connsiteX10" fmla="*/ 146174 w 1638111"/>
                  <a:gd name="connsiteY10" fmla="*/ 1622559 h 2160000"/>
                  <a:gd name="connsiteX11" fmla="*/ 143953 w 1638111"/>
                  <a:gd name="connsiteY11" fmla="*/ 541281 h 2160000"/>
                  <a:gd name="connsiteX12" fmla="*/ 1079999 w 1638111"/>
                  <a:gd name="connsiteY12" fmla="*/ 0 h 2160000"/>
                  <a:gd name="connsiteX0" fmla="*/ 1079999 w 1635702"/>
                  <a:gd name="connsiteY0" fmla="*/ 0 h 2160000"/>
                  <a:gd name="connsiteX1" fmla="*/ 1079999 w 1635702"/>
                  <a:gd name="connsiteY1" fmla="*/ 406 h 2160000"/>
                  <a:gd name="connsiteX2" fmla="*/ 673121 w 1635702"/>
                  <a:gd name="connsiteY2" fmla="*/ 540000 h 2160000"/>
                  <a:gd name="connsiteX3" fmla="*/ 1391971 w 1635702"/>
                  <a:gd name="connsiteY3" fmla="*/ 885956 h 2160000"/>
                  <a:gd name="connsiteX4" fmla="*/ 1624029 w 1635702"/>
                  <a:gd name="connsiteY4" fmla="*/ 1620000 h 2160000"/>
                  <a:gd name="connsiteX5" fmla="*/ 1084435 w 1635702"/>
                  <a:gd name="connsiteY5" fmla="*/ 2159959 h 2160000"/>
                  <a:gd name="connsiteX6" fmla="*/ 1084435 w 1635702"/>
                  <a:gd name="connsiteY6" fmla="*/ 2159991 h 2160000"/>
                  <a:gd name="connsiteX7" fmla="*/ 1084240 w 1635702"/>
                  <a:gd name="connsiteY7" fmla="*/ 2159979 h 2160000"/>
                  <a:gd name="connsiteX8" fmla="*/ 1084029 w 1635702"/>
                  <a:gd name="connsiteY8" fmla="*/ 2160000 h 2160000"/>
                  <a:gd name="connsiteX9" fmla="*/ 1083136 w 1635702"/>
                  <a:gd name="connsiteY9" fmla="*/ 2159910 h 2160000"/>
                  <a:gd name="connsiteX10" fmla="*/ 146174 w 1635702"/>
                  <a:gd name="connsiteY10" fmla="*/ 1622559 h 2160000"/>
                  <a:gd name="connsiteX11" fmla="*/ 143953 w 1635702"/>
                  <a:gd name="connsiteY11" fmla="*/ 541281 h 2160000"/>
                  <a:gd name="connsiteX12" fmla="*/ 1079999 w 1635702"/>
                  <a:gd name="connsiteY12" fmla="*/ 0 h 2160000"/>
                  <a:gd name="connsiteX0" fmla="*/ 1079999 w 1635702"/>
                  <a:gd name="connsiteY0" fmla="*/ 0 h 2160000"/>
                  <a:gd name="connsiteX1" fmla="*/ 1079999 w 1635702"/>
                  <a:gd name="connsiteY1" fmla="*/ 406 h 2160000"/>
                  <a:gd name="connsiteX2" fmla="*/ 673121 w 1635702"/>
                  <a:gd name="connsiteY2" fmla="*/ 540000 h 2160000"/>
                  <a:gd name="connsiteX3" fmla="*/ 1391971 w 1635702"/>
                  <a:gd name="connsiteY3" fmla="*/ 885956 h 2160000"/>
                  <a:gd name="connsiteX4" fmla="*/ 1624029 w 1635702"/>
                  <a:gd name="connsiteY4" fmla="*/ 1620000 h 2160000"/>
                  <a:gd name="connsiteX5" fmla="*/ 1084435 w 1635702"/>
                  <a:gd name="connsiteY5" fmla="*/ 2159959 h 2160000"/>
                  <a:gd name="connsiteX6" fmla="*/ 1084435 w 1635702"/>
                  <a:gd name="connsiteY6" fmla="*/ 2159991 h 2160000"/>
                  <a:gd name="connsiteX7" fmla="*/ 1084240 w 1635702"/>
                  <a:gd name="connsiteY7" fmla="*/ 2159979 h 2160000"/>
                  <a:gd name="connsiteX8" fmla="*/ 1084029 w 1635702"/>
                  <a:gd name="connsiteY8" fmla="*/ 2160000 h 2160000"/>
                  <a:gd name="connsiteX9" fmla="*/ 1083136 w 1635702"/>
                  <a:gd name="connsiteY9" fmla="*/ 2159910 h 2160000"/>
                  <a:gd name="connsiteX10" fmla="*/ 146174 w 1635702"/>
                  <a:gd name="connsiteY10" fmla="*/ 1622559 h 2160000"/>
                  <a:gd name="connsiteX11" fmla="*/ 143953 w 1635702"/>
                  <a:gd name="connsiteY11" fmla="*/ 541281 h 2160000"/>
                  <a:gd name="connsiteX12" fmla="*/ 1079999 w 1635702"/>
                  <a:gd name="connsiteY12" fmla="*/ 0 h 2160000"/>
                  <a:gd name="connsiteX0" fmla="*/ 1079999 w 1634069"/>
                  <a:gd name="connsiteY0" fmla="*/ 0 h 2160000"/>
                  <a:gd name="connsiteX1" fmla="*/ 1079999 w 1634069"/>
                  <a:gd name="connsiteY1" fmla="*/ 406 h 2160000"/>
                  <a:gd name="connsiteX2" fmla="*/ 856001 w 1634069"/>
                  <a:gd name="connsiteY2" fmla="*/ 647576 h 2160000"/>
                  <a:gd name="connsiteX3" fmla="*/ 1391971 w 1634069"/>
                  <a:gd name="connsiteY3" fmla="*/ 885956 h 2160000"/>
                  <a:gd name="connsiteX4" fmla="*/ 1624029 w 1634069"/>
                  <a:gd name="connsiteY4" fmla="*/ 1620000 h 2160000"/>
                  <a:gd name="connsiteX5" fmla="*/ 1084435 w 1634069"/>
                  <a:gd name="connsiteY5" fmla="*/ 2159959 h 2160000"/>
                  <a:gd name="connsiteX6" fmla="*/ 1084435 w 1634069"/>
                  <a:gd name="connsiteY6" fmla="*/ 2159991 h 2160000"/>
                  <a:gd name="connsiteX7" fmla="*/ 1084240 w 1634069"/>
                  <a:gd name="connsiteY7" fmla="*/ 2159979 h 2160000"/>
                  <a:gd name="connsiteX8" fmla="*/ 1084029 w 1634069"/>
                  <a:gd name="connsiteY8" fmla="*/ 2160000 h 2160000"/>
                  <a:gd name="connsiteX9" fmla="*/ 1083136 w 1634069"/>
                  <a:gd name="connsiteY9" fmla="*/ 2159910 h 2160000"/>
                  <a:gd name="connsiteX10" fmla="*/ 146174 w 1634069"/>
                  <a:gd name="connsiteY10" fmla="*/ 1622559 h 2160000"/>
                  <a:gd name="connsiteX11" fmla="*/ 143953 w 1634069"/>
                  <a:gd name="connsiteY11" fmla="*/ 541281 h 2160000"/>
                  <a:gd name="connsiteX12" fmla="*/ 1079999 w 1634069"/>
                  <a:gd name="connsiteY12" fmla="*/ 0 h 2160000"/>
                  <a:gd name="connsiteX0" fmla="*/ 1079999 w 1646928"/>
                  <a:gd name="connsiteY0" fmla="*/ 0 h 2160000"/>
                  <a:gd name="connsiteX1" fmla="*/ 1079999 w 1646928"/>
                  <a:gd name="connsiteY1" fmla="*/ 406 h 2160000"/>
                  <a:gd name="connsiteX2" fmla="*/ 856001 w 1646928"/>
                  <a:gd name="connsiteY2" fmla="*/ 647576 h 2160000"/>
                  <a:gd name="connsiteX3" fmla="*/ 1478032 w 1646928"/>
                  <a:gd name="connsiteY3" fmla="*/ 1015048 h 2160000"/>
                  <a:gd name="connsiteX4" fmla="*/ 1624029 w 1646928"/>
                  <a:gd name="connsiteY4" fmla="*/ 1620000 h 2160000"/>
                  <a:gd name="connsiteX5" fmla="*/ 1084435 w 1646928"/>
                  <a:gd name="connsiteY5" fmla="*/ 2159959 h 2160000"/>
                  <a:gd name="connsiteX6" fmla="*/ 1084435 w 1646928"/>
                  <a:gd name="connsiteY6" fmla="*/ 2159991 h 2160000"/>
                  <a:gd name="connsiteX7" fmla="*/ 1084240 w 1646928"/>
                  <a:gd name="connsiteY7" fmla="*/ 2159979 h 2160000"/>
                  <a:gd name="connsiteX8" fmla="*/ 1084029 w 1646928"/>
                  <a:gd name="connsiteY8" fmla="*/ 2160000 h 2160000"/>
                  <a:gd name="connsiteX9" fmla="*/ 1083136 w 1646928"/>
                  <a:gd name="connsiteY9" fmla="*/ 2159910 h 2160000"/>
                  <a:gd name="connsiteX10" fmla="*/ 146174 w 1646928"/>
                  <a:gd name="connsiteY10" fmla="*/ 1622559 h 2160000"/>
                  <a:gd name="connsiteX11" fmla="*/ 143953 w 1646928"/>
                  <a:gd name="connsiteY11" fmla="*/ 541281 h 2160000"/>
                  <a:gd name="connsiteX12" fmla="*/ 1079999 w 1646928"/>
                  <a:gd name="connsiteY12" fmla="*/ 0 h 2160000"/>
                  <a:gd name="connsiteX0" fmla="*/ 1079999 w 1655852"/>
                  <a:gd name="connsiteY0" fmla="*/ 0 h 2160000"/>
                  <a:gd name="connsiteX1" fmla="*/ 1079999 w 1655852"/>
                  <a:gd name="connsiteY1" fmla="*/ 406 h 2160000"/>
                  <a:gd name="connsiteX2" fmla="*/ 856001 w 1655852"/>
                  <a:gd name="connsiteY2" fmla="*/ 647576 h 2160000"/>
                  <a:gd name="connsiteX3" fmla="*/ 1478032 w 1655852"/>
                  <a:gd name="connsiteY3" fmla="*/ 1015048 h 2160000"/>
                  <a:gd name="connsiteX4" fmla="*/ 1624029 w 1655852"/>
                  <a:gd name="connsiteY4" fmla="*/ 1620000 h 2160000"/>
                  <a:gd name="connsiteX5" fmla="*/ 1084435 w 1655852"/>
                  <a:gd name="connsiteY5" fmla="*/ 2159959 h 2160000"/>
                  <a:gd name="connsiteX6" fmla="*/ 1084435 w 1655852"/>
                  <a:gd name="connsiteY6" fmla="*/ 2159991 h 2160000"/>
                  <a:gd name="connsiteX7" fmla="*/ 1084240 w 1655852"/>
                  <a:gd name="connsiteY7" fmla="*/ 2159979 h 2160000"/>
                  <a:gd name="connsiteX8" fmla="*/ 1084029 w 1655852"/>
                  <a:gd name="connsiteY8" fmla="*/ 2160000 h 2160000"/>
                  <a:gd name="connsiteX9" fmla="*/ 1083136 w 1655852"/>
                  <a:gd name="connsiteY9" fmla="*/ 2159910 h 2160000"/>
                  <a:gd name="connsiteX10" fmla="*/ 146174 w 1655852"/>
                  <a:gd name="connsiteY10" fmla="*/ 1622559 h 2160000"/>
                  <a:gd name="connsiteX11" fmla="*/ 143953 w 1655852"/>
                  <a:gd name="connsiteY11" fmla="*/ 541281 h 2160000"/>
                  <a:gd name="connsiteX12" fmla="*/ 1079999 w 1655852"/>
                  <a:gd name="connsiteY12" fmla="*/ 0 h 2160000"/>
                  <a:gd name="connsiteX0" fmla="*/ 1079999 w 1655852"/>
                  <a:gd name="connsiteY0" fmla="*/ 0 h 2160000"/>
                  <a:gd name="connsiteX1" fmla="*/ 1079999 w 1655852"/>
                  <a:gd name="connsiteY1" fmla="*/ 406 h 2160000"/>
                  <a:gd name="connsiteX2" fmla="*/ 856001 w 1655852"/>
                  <a:gd name="connsiteY2" fmla="*/ 647576 h 2160000"/>
                  <a:gd name="connsiteX3" fmla="*/ 1478032 w 1655852"/>
                  <a:gd name="connsiteY3" fmla="*/ 1015048 h 2160000"/>
                  <a:gd name="connsiteX4" fmla="*/ 1624029 w 1655852"/>
                  <a:gd name="connsiteY4" fmla="*/ 1620000 h 2160000"/>
                  <a:gd name="connsiteX5" fmla="*/ 1084435 w 1655852"/>
                  <a:gd name="connsiteY5" fmla="*/ 2159959 h 2160000"/>
                  <a:gd name="connsiteX6" fmla="*/ 1084435 w 1655852"/>
                  <a:gd name="connsiteY6" fmla="*/ 2159991 h 2160000"/>
                  <a:gd name="connsiteX7" fmla="*/ 1084240 w 1655852"/>
                  <a:gd name="connsiteY7" fmla="*/ 2159979 h 2160000"/>
                  <a:gd name="connsiteX8" fmla="*/ 1084029 w 1655852"/>
                  <a:gd name="connsiteY8" fmla="*/ 2160000 h 2160000"/>
                  <a:gd name="connsiteX9" fmla="*/ 1083136 w 1655852"/>
                  <a:gd name="connsiteY9" fmla="*/ 2159910 h 2160000"/>
                  <a:gd name="connsiteX10" fmla="*/ 146174 w 1655852"/>
                  <a:gd name="connsiteY10" fmla="*/ 1622559 h 2160000"/>
                  <a:gd name="connsiteX11" fmla="*/ 143953 w 1655852"/>
                  <a:gd name="connsiteY11" fmla="*/ 541281 h 2160000"/>
                  <a:gd name="connsiteX12" fmla="*/ 1079999 w 1655852"/>
                  <a:gd name="connsiteY12" fmla="*/ 0 h 2160000"/>
                  <a:gd name="connsiteX0" fmla="*/ 1079999 w 1655852"/>
                  <a:gd name="connsiteY0" fmla="*/ 0 h 2160000"/>
                  <a:gd name="connsiteX1" fmla="*/ 1079999 w 1655852"/>
                  <a:gd name="connsiteY1" fmla="*/ 406 h 2160000"/>
                  <a:gd name="connsiteX2" fmla="*/ 856001 w 1655852"/>
                  <a:gd name="connsiteY2" fmla="*/ 647576 h 2160000"/>
                  <a:gd name="connsiteX3" fmla="*/ 1478032 w 1655852"/>
                  <a:gd name="connsiteY3" fmla="*/ 1015048 h 2160000"/>
                  <a:gd name="connsiteX4" fmla="*/ 1624029 w 1655852"/>
                  <a:gd name="connsiteY4" fmla="*/ 1620000 h 2160000"/>
                  <a:gd name="connsiteX5" fmla="*/ 1084435 w 1655852"/>
                  <a:gd name="connsiteY5" fmla="*/ 2159959 h 2160000"/>
                  <a:gd name="connsiteX6" fmla="*/ 1084435 w 1655852"/>
                  <a:gd name="connsiteY6" fmla="*/ 2159991 h 2160000"/>
                  <a:gd name="connsiteX7" fmla="*/ 1084240 w 1655852"/>
                  <a:gd name="connsiteY7" fmla="*/ 2159979 h 2160000"/>
                  <a:gd name="connsiteX8" fmla="*/ 1084029 w 1655852"/>
                  <a:gd name="connsiteY8" fmla="*/ 2160000 h 2160000"/>
                  <a:gd name="connsiteX9" fmla="*/ 1083136 w 1655852"/>
                  <a:gd name="connsiteY9" fmla="*/ 2159910 h 2160000"/>
                  <a:gd name="connsiteX10" fmla="*/ 146174 w 1655852"/>
                  <a:gd name="connsiteY10" fmla="*/ 1622559 h 2160000"/>
                  <a:gd name="connsiteX11" fmla="*/ 143953 w 1655852"/>
                  <a:gd name="connsiteY11" fmla="*/ 541281 h 2160000"/>
                  <a:gd name="connsiteX12" fmla="*/ 1079999 w 1655852"/>
                  <a:gd name="connsiteY12" fmla="*/ 0 h 2160000"/>
                  <a:gd name="connsiteX0" fmla="*/ 1079999 w 1645795"/>
                  <a:gd name="connsiteY0" fmla="*/ 0 h 2160000"/>
                  <a:gd name="connsiteX1" fmla="*/ 1079999 w 1645795"/>
                  <a:gd name="connsiteY1" fmla="*/ 406 h 2160000"/>
                  <a:gd name="connsiteX2" fmla="*/ 909789 w 1645795"/>
                  <a:gd name="connsiteY2" fmla="*/ 647576 h 2160000"/>
                  <a:gd name="connsiteX3" fmla="*/ 1478032 w 1645795"/>
                  <a:gd name="connsiteY3" fmla="*/ 1015048 h 2160000"/>
                  <a:gd name="connsiteX4" fmla="*/ 1624029 w 1645795"/>
                  <a:gd name="connsiteY4" fmla="*/ 1620000 h 2160000"/>
                  <a:gd name="connsiteX5" fmla="*/ 1084435 w 1645795"/>
                  <a:gd name="connsiteY5" fmla="*/ 2159959 h 2160000"/>
                  <a:gd name="connsiteX6" fmla="*/ 1084435 w 1645795"/>
                  <a:gd name="connsiteY6" fmla="*/ 2159991 h 2160000"/>
                  <a:gd name="connsiteX7" fmla="*/ 1084240 w 1645795"/>
                  <a:gd name="connsiteY7" fmla="*/ 2159979 h 2160000"/>
                  <a:gd name="connsiteX8" fmla="*/ 1084029 w 1645795"/>
                  <a:gd name="connsiteY8" fmla="*/ 2160000 h 2160000"/>
                  <a:gd name="connsiteX9" fmla="*/ 1083136 w 1645795"/>
                  <a:gd name="connsiteY9" fmla="*/ 2159910 h 2160000"/>
                  <a:gd name="connsiteX10" fmla="*/ 146174 w 1645795"/>
                  <a:gd name="connsiteY10" fmla="*/ 1622559 h 2160000"/>
                  <a:gd name="connsiteX11" fmla="*/ 143953 w 1645795"/>
                  <a:gd name="connsiteY11" fmla="*/ 541281 h 2160000"/>
                  <a:gd name="connsiteX12" fmla="*/ 1079999 w 1645795"/>
                  <a:gd name="connsiteY12" fmla="*/ 0 h 2160000"/>
                  <a:gd name="connsiteX0" fmla="*/ 1079999 w 1645795"/>
                  <a:gd name="connsiteY0" fmla="*/ 0 h 2160000"/>
                  <a:gd name="connsiteX1" fmla="*/ 1079999 w 1645795"/>
                  <a:gd name="connsiteY1" fmla="*/ 406 h 2160000"/>
                  <a:gd name="connsiteX2" fmla="*/ 909789 w 1645795"/>
                  <a:gd name="connsiteY2" fmla="*/ 647576 h 2160000"/>
                  <a:gd name="connsiteX3" fmla="*/ 1478032 w 1645795"/>
                  <a:gd name="connsiteY3" fmla="*/ 1015048 h 2160000"/>
                  <a:gd name="connsiteX4" fmla="*/ 1624029 w 1645795"/>
                  <a:gd name="connsiteY4" fmla="*/ 1620000 h 2160000"/>
                  <a:gd name="connsiteX5" fmla="*/ 1084435 w 1645795"/>
                  <a:gd name="connsiteY5" fmla="*/ 2159959 h 2160000"/>
                  <a:gd name="connsiteX6" fmla="*/ 1084435 w 1645795"/>
                  <a:gd name="connsiteY6" fmla="*/ 2159991 h 2160000"/>
                  <a:gd name="connsiteX7" fmla="*/ 1084240 w 1645795"/>
                  <a:gd name="connsiteY7" fmla="*/ 2159979 h 2160000"/>
                  <a:gd name="connsiteX8" fmla="*/ 1084029 w 1645795"/>
                  <a:gd name="connsiteY8" fmla="*/ 2160000 h 2160000"/>
                  <a:gd name="connsiteX9" fmla="*/ 1083136 w 1645795"/>
                  <a:gd name="connsiteY9" fmla="*/ 2159910 h 2160000"/>
                  <a:gd name="connsiteX10" fmla="*/ 146174 w 1645795"/>
                  <a:gd name="connsiteY10" fmla="*/ 1622559 h 2160000"/>
                  <a:gd name="connsiteX11" fmla="*/ 143953 w 1645795"/>
                  <a:gd name="connsiteY11" fmla="*/ 541281 h 2160000"/>
                  <a:gd name="connsiteX12" fmla="*/ 1079999 w 1645795"/>
                  <a:gd name="connsiteY12" fmla="*/ 0 h 2160000"/>
                  <a:gd name="connsiteX0" fmla="*/ 1079999 w 1684790"/>
                  <a:gd name="connsiteY0" fmla="*/ 0 h 2160000"/>
                  <a:gd name="connsiteX1" fmla="*/ 1079999 w 1684790"/>
                  <a:gd name="connsiteY1" fmla="*/ 406 h 2160000"/>
                  <a:gd name="connsiteX2" fmla="*/ 909789 w 1684790"/>
                  <a:gd name="connsiteY2" fmla="*/ 647576 h 2160000"/>
                  <a:gd name="connsiteX3" fmla="*/ 1478032 w 1684790"/>
                  <a:gd name="connsiteY3" fmla="*/ 1015048 h 2160000"/>
                  <a:gd name="connsiteX4" fmla="*/ 1667060 w 1684790"/>
                  <a:gd name="connsiteY4" fmla="*/ 1620000 h 2160000"/>
                  <a:gd name="connsiteX5" fmla="*/ 1084435 w 1684790"/>
                  <a:gd name="connsiteY5" fmla="*/ 2159959 h 2160000"/>
                  <a:gd name="connsiteX6" fmla="*/ 1084435 w 1684790"/>
                  <a:gd name="connsiteY6" fmla="*/ 2159991 h 2160000"/>
                  <a:gd name="connsiteX7" fmla="*/ 1084240 w 1684790"/>
                  <a:gd name="connsiteY7" fmla="*/ 2159979 h 2160000"/>
                  <a:gd name="connsiteX8" fmla="*/ 1084029 w 1684790"/>
                  <a:gd name="connsiteY8" fmla="*/ 2160000 h 2160000"/>
                  <a:gd name="connsiteX9" fmla="*/ 1083136 w 1684790"/>
                  <a:gd name="connsiteY9" fmla="*/ 2159910 h 2160000"/>
                  <a:gd name="connsiteX10" fmla="*/ 146174 w 1684790"/>
                  <a:gd name="connsiteY10" fmla="*/ 1622559 h 2160000"/>
                  <a:gd name="connsiteX11" fmla="*/ 143953 w 1684790"/>
                  <a:gd name="connsiteY11" fmla="*/ 541281 h 2160000"/>
                  <a:gd name="connsiteX12" fmla="*/ 1079999 w 1684790"/>
                  <a:gd name="connsiteY12" fmla="*/ 0 h 2160000"/>
                  <a:gd name="connsiteX0" fmla="*/ 1079999 w 1676154"/>
                  <a:gd name="connsiteY0" fmla="*/ 0 h 2160000"/>
                  <a:gd name="connsiteX1" fmla="*/ 1079999 w 1676154"/>
                  <a:gd name="connsiteY1" fmla="*/ 406 h 2160000"/>
                  <a:gd name="connsiteX2" fmla="*/ 909789 w 1676154"/>
                  <a:gd name="connsiteY2" fmla="*/ 647576 h 2160000"/>
                  <a:gd name="connsiteX3" fmla="*/ 1478032 w 1676154"/>
                  <a:gd name="connsiteY3" fmla="*/ 1015048 h 2160000"/>
                  <a:gd name="connsiteX4" fmla="*/ 1667060 w 1676154"/>
                  <a:gd name="connsiteY4" fmla="*/ 1620000 h 2160000"/>
                  <a:gd name="connsiteX5" fmla="*/ 1084435 w 1676154"/>
                  <a:gd name="connsiteY5" fmla="*/ 2159959 h 2160000"/>
                  <a:gd name="connsiteX6" fmla="*/ 1084435 w 1676154"/>
                  <a:gd name="connsiteY6" fmla="*/ 2159991 h 2160000"/>
                  <a:gd name="connsiteX7" fmla="*/ 1084240 w 1676154"/>
                  <a:gd name="connsiteY7" fmla="*/ 2159979 h 2160000"/>
                  <a:gd name="connsiteX8" fmla="*/ 1084029 w 1676154"/>
                  <a:gd name="connsiteY8" fmla="*/ 2160000 h 2160000"/>
                  <a:gd name="connsiteX9" fmla="*/ 1083136 w 1676154"/>
                  <a:gd name="connsiteY9" fmla="*/ 2159910 h 2160000"/>
                  <a:gd name="connsiteX10" fmla="*/ 146174 w 1676154"/>
                  <a:gd name="connsiteY10" fmla="*/ 1622559 h 2160000"/>
                  <a:gd name="connsiteX11" fmla="*/ 143953 w 1676154"/>
                  <a:gd name="connsiteY11" fmla="*/ 541281 h 2160000"/>
                  <a:gd name="connsiteX12" fmla="*/ 1079999 w 1676154"/>
                  <a:gd name="connsiteY12" fmla="*/ 0 h 2160000"/>
                  <a:gd name="connsiteX0" fmla="*/ 1079999 w 1669914"/>
                  <a:gd name="connsiteY0" fmla="*/ 0 h 2160000"/>
                  <a:gd name="connsiteX1" fmla="*/ 1079999 w 1669914"/>
                  <a:gd name="connsiteY1" fmla="*/ 406 h 2160000"/>
                  <a:gd name="connsiteX2" fmla="*/ 909789 w 1669914"/>
                  <a:gd name="connsiteY2" fmla="*/ 647576 h 2160000"/>
                  <a:gd name="connsiteX3" fmla="*/ 1478032 w 1669914"/>
                  <a:gd name="connsiteY3" fmla="*/ 1015048 h 2160000"/>
                  <a:gd name="connsiteX4" fmla="*/ 1667060 w 1669914"/>
                  <a:gd name="connsiteY4" fmla="*/ 1620000 h 2160000"/>
                  <a:gd name="connsiteX5" fmla="*/ 1084435 w 1669914"/>
                  <a:gd name="connsiteY5" fmla="*/ 2159959 h 2160000"/>
                  <a:gd name="connsiteX6" fmla="*/ 1084435 w 1669914"/>
                  <a:gd name="connsiteY6" fmla="*/ 2159991 h 2160000"/>
                  <a:gd name="connsiteX7" fmla="*/ 1084240 w 1669914"/>
                  <a:gd name="connsiteY7" fmla="*/ 2159979 h 2160000"/>
                  <a:gd name="connsiteX8" fmla="*/ 1084029 w 1669914"/>
                  <a:gd name="connsiteY8" fmla="*/ 2160000 h 2160000"/>
                  <a:gd name="connsiteX9" fmla="*/ 1083136 w 1669914"/>
                  <a:gd name="connsiteY9" fmla="*/ 2159910 h 2160000"/>
                  <a:gd name="connsiteX10" fmla="*/ 146174 w 1669914"/>
                  <a:gd name="connsiteY10" fmla="*/ 1622559 h 2160000"/>
                  <a:gd name="connsiteX11" fmla="*/ 143953 w 1669914"/>
                  <a:gd name="connsiteY11" fmla="*/ 541281 h 2160000"/>
                  <a:gd name="connsiteX12" fmla="*/ 1079999 w 1669914"/>
                  <a:gd name="connsiteY12" fmla="*/ 0 h 21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69914" h="2160000">
                    <a:moveTo>
                      <a:pt x="1079999" y="0"/>
                    </a:moveTo>
                    <a:lnTo>
                      <a:pt x="1079999" y="406"/>
                    </a:lnTo>
                    <a:cubicBezTo>
                      <a:pt x="783619" y="2183"/>
                      <a:pt x="714358" y="499984"/>
                      <a:pt x="909789" y="647576"/>
                    </a:cubicBezTo>
                    <a:cubicBezTo>
                      <a:pt x="1105220" y="795168"/>
                      <a:pt x="1351820" y="852977"/>
                      <a:pt x="1478032" y="1015048"/>
                    </a:cubicBezTo>
                    <a:cubicBezTo>
                      <a:pt x="1604244" y="1177119"/>
                      <a:pt x="1686563" y="1336373"/>
                      <a:pt x="1667060" y="1620000"/>
                    </a:cubicBezTo>
                    <a:cubicBezTo>
                      <a:pt x="1652183" y="1836350"/>
                      <a:pt x="1382482" y="2159781"/>
                      <a:pt x="1084435" y="2159959"/>
                    </a:cubicBezTo>
                    <a:lnTo>
                      <a:pt x="1084435" y="2159991"/>
                    </a:lnTo>
                    <a:lnTo>
                      <a:pt x="1084240" y="2159979"/>
                    </a:lnTo>
                    <a:cubicBezTo>
                      <a:pt x="1084169" y="2160000"/>
                      <a:pt x="1084099" y="2160000"/>
                      <a:pt x="1084029" y="2160000"/>
                    </a:cubicBezTo>
                    <a:lnTo>
                      <a:pt x="1083136" y="2159910"/>
                    </a:lnTo>
                    <a:cubicBezTo>
                      <a:pt x="697262" y="2161119"/>
                      <a:pt x="340059" y="1956266"/>
                      <a:pt x="146174" y="1622559"/>
                    </a:cubicBezTo>
                    <a:cubicBezTo>
                      <a:pt x="-47929" y="1288479"/>
                      <a:pt x="-48776" y="876156"/>
                      <a:pt x="143953" y="541281"/>
                    </a:cubicBezTo>
                    <a:cubicBezTo>
                      <a:pt x="336682" y="206406"/>
                      <a:pt x="693624" y="0"/>
                      <a:pt x="1079999" y="0"/>
                    </a:cubicBezTo>
                    <a:close/>
                  </a:path>
                </a:pathLst>
              </a:custGeom>
              <a:gradFill>
                <a:gsLst>
                  <a:gs pos="41000">
                    <a:srgbClr val="000000">
                      <a:lumMod val="65000"/>
                      <a:lumOff val="35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30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6818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4" name="椭圆 13"/>
              <p:cNvSpPr/>
              <p:nvPr/>
            </p:nvSpPr>
            <p:spPr>
              <a:xfrm>
                <a:off x="1757597" y="2603351"/>
                <a:ext cx="1434430" cy="1907828"/>
              </a:xfrm>
              <a:custGeom>
                <a:avLst/>
                <a:gdLst/>
                <a:ahLst/>
                <a:cxnLst/>
                <a:rect l="l" t="t" r="r" b="b"/>
                <a:pathLst>
                  <a:path w="1624029" h="2160000">
                    <a:moveTo>
                      <a:pt x="1079999" y="0"/>
                    </a:moveTo>
                    <a:lnTo>
                      <a:pt x="1079999" y="406"/>
                    </a:lnTo>
                    <a:cubicBezTo>
                      <a:pt x="783619" y="2183"/>
                      <a:pt x="544029" y="243112"/>
                      <a:pt x="544029" y="540000"/>
                    </a:cubicBezTo>
                    <a:cubicBezTo>
                      <a:pt x="544029" y="836889"/>
                      <a:pt x="783619" y="1077818"/>
                      <a:pt x="1079999" y="1079594"/>
                    </a:cubicBezTo>
                    <a:lnTo>
                      <a:pt x="1079999" y="1080000"/>
                    </a:lnTo>
                    <a:lnTo>
                      <a:pt x="1080001" y="1080406"/>
                    </a:lnTo>
                    <a:cubicBezTo>
                      <a:pt x="1081340" y="1080005"/>
                      <a:pt x="1082684" y="1080000"/>
                      <a:pt x="1084029" y="1080000"/>
                    </a:cubicBezTo>
                    <a:cubicBezTo>
                      <a:pt x="1382263" y="1080000"/>
                      <a:pt x="1624029" y="1321766"/>
                      <a:pt x="1624029" y="1620000"/>
                    </a:cubicBezTo>
                    <a:cubicBezTo>
                      <a:pt x="1624029" y="1918099"/>
                      <a:pt x="1382482" y="2159781"/>
                      <a:pt x="1084435" y="2159959"/>
                    </a:cubicBezTo>
                    <a:cubicBezTo>
                      <a:pt x="1084435" y="2159970"/>
                      <a:pt x="1084435" y="2159981"/>
                      <a:pt x="1084435" y="2159991"/>
                    </a:cubicBezTo>
                    <a:lnTo>
                      <a:pt x="1084240" y="2159979"/>
                    </a:lnTo>
                    <a:cubicBezTo>
                      <a:pt x="1084169" y="2160000"/>
                      <a:pt x="1084099" y="2160000"/>
                      <a:pt x="1084029" y="2160000"/>
                    </a:cubicBezTo>
                    <a:lnTo>
                      <a:pt x="1083136" y="2159910"/>
                    </a:lnTo>
                    <a:cubicBezTo>
                      <a:pt x="697262" y="2161119"/>
                      <a:pt x="340059" y="1956266"/>
                      <a:pt x="146174" y="1622559"/>
                    </a:cubicBezTo>
                    <a:cubicBezTo>
                      <a:pt x="-47929" y="1288479"/>
                      <a:pt x="-48776" y="876156"/>
                      <a:pt x="143953" y="541281"/>
                    </a:cubicBezTo>
                    <a:cubicBezTo>
                      <a:pt x="336682" y="206406"/>
                      <a:pt x="693624" y="0"/>
                      <a:pt x="1079999" y="0"/>
                    </a:cubicBezTo>
                    <a:close/>
                  </a:path>
                </a:pathLst>
              </a:custGeom>
              <a:solidFill>
                <a:srgbClr val="FC620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6818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b="1" kern="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835631" y="3439107"/>
              <a:ext cx="1483160" cy="8311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68187">
                <a:defRPr/>
              </a:pPr>
              <a:r>
                <a:rPr lang="zh-CN" altLang="en-US" sz="2400" b="1" kern="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宏微观</a:t>
              </a:r>
            </a:p>
            <a:p>
              <a:pPr defTabSz="7681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24"/>
          <p:cNvGrpSpPr/>
          <p:nvPr/>
        </p:nvGrpSpPr>
        <p:grpSpPr>
          <a:xfrm>
            <a:off x="4308287" y="2919662"/>
            <a:ext cx="1327461" cy="2352611"/>
            <a:chOff x="2422914" y="1985073"/>
            <a:chExt cx="1769257" cy="2353156"/>
          </a:xfrm>
        </p:grpSpPr>
        <p:sp>
          <p:nvSpPr>
            <p:cNvPr id="26" name="椭圆 13"/>
            <p:cNvSpPr/>
            <p:nvPr/>
          </p:nvSpPr>
          <p:spPr>
            <a:xfrm rot="10800000">
              <a:off x="2422914" y="1985073"/>
              <a:ext cx="1769257" cy="2353156"/>
            </a:xfrm>
            <a:custGeom>
              <a:avLst/>
              <a:gdLst/>
              <a:ahLst/>
              <a:cxnLst/>
              <a:rect l="l" t="t" r="r" b="b"/>
              <a:pathLst>
                <a:path w="1624029" h="2160000">
                  <a:moveTo>
                    <a:pt x="1079999" y="0"/>
                  </a:moveTo>
                  <a:lnTo>
                    <a:pt x="1079999" y="406"/>
                  </a:lnTo>
                  <a:cubicBezTo>
                    <a:pt x="783619" y="2183"/>
                    <a:pt x="544029" y="243112"/>
                    <a:pt x="544029" y="540000"/>
                  </a:cubicBezTo>
                  <a:cubicBezTo>
                    <a:pt x="544029" y="836889"/>
                    <a:pt x="783619" y="1077818"/>
                    <a:pt x="1079999" y="1079594"/>
                  </a:cubicBezTo>
                  <a:lnTo>
                    <a:pt x="1079999" y="1080000"/>
                  </a:lnTo>
                  <a:lnTo>
                    <a:pt x="1080001" y="1080406"/>
                  </a:lnTo>
                  <a:cubicBezTo>
                    <a:pt x="1081340" y="1080005"/>
                    <a:pt x="1082684" y="1080000"/>
                    <a:pt x="1084029" y="1080000"/>
                  </a:cubicBezTo>
                  <a:cubicBezTo>
                    <a:pt x="1382263" y="1080000"/>
                    <a:pt x="1624029" y="1321766"/>
                    <a:pt x="1624029" y="1620000"/>
                  </a:cubicBezTo>
                  <a:cubicBezTo>
                    <a:pt x="1624029" y="1918099"/>
                    <a:pt x="1382482" y="2159781"/>
                    <a:pt x="1084435" y="2159959"/>
                  </a:cubicBezTo>
                  <a:cubicBezTo>
                    <a:pt x="1084435" y="2159970"/>
                    <a:pt x="1084435" y="2159981"/>
                    <a:pt x="1084435" y="2159991"/>
                  </a:cubicBezTo>
                  <a:lnTo>
                    <a:pt x="1084240" y="2159979"/>
                  </a:lnTo>
                  <a:cubicBezTo>
                    <a:pt x="1084169" y="2160000"/>
                    <a:pt x="1084099" y="2160000"/>
                    <a:pt x="1084029" y="2160000"/>
                  </a:cubicBezTo>
                  <a:lnTo>
                    <a:pt x="1083136" y="2159910"/>
                  </a:lnTo>
                  <a:cubicBezTo>
                    <a:pt x="697262" y="2161119"/>
                    <a:pt x="340059" y="1956266"/>
                    <a:pt x="146174" y="1622559"/>
                  </a:cubicBezTo>
                  <a:cubicBezTo>
                    <a:pt x="-47929" y="1288479"/>
                    <a:pt x="-48776" y="876156"/>
                    <a:pt x="143953" y="541281"/>
                  </a:cubicBezTo>
                  <a:cubicBezTo>
                    <a:pt x="336682" y="206406"/>
                    <a:pt x="693624" y="0"/>
                    <a:pt x="1079999" y="0"/>
                  </a:cubicBezTo>
                  <a:close/>
                </a:path>
              </a:pathLst>
            </a:custGeom>
            <a:gradFill flip="none" rotWithShape="1">
              <a:gsLst>
                <a:gs pos="29000">
                  <a:srgbClr val="000000">
                    <a:lumMod val="65000"/>
                    <a:lumOff val="35000"/>
                  </a:srgbClr>
                </a:gs>
                <a:gs pos="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path path="circle">
                <a:fillToRect r="100000" b="100000"/>
              </a:path>
              <a:tileRect l="-100000" t="-10000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7681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672541" y="2197340"/>
              <a:ext cx="1476751" cy="46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681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纵横向</a:t>
              </a:r>
              <a:endParaRPr lang="zh-CN" altLang="en-US" sz="24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9" name="Text Box 44"/>
          <p:cNvSpPr txBox="1">
            <a:spLocks noChangeArrowheads="1"/>
          </p:cNvSpPr>
          <p:nvPr/>
        </p:nvSpPr>
        <p:spPr bwMode="auto">
          <a:xfrm>
            <a:off x="5643989" y="2857629"/>
            <a:ext cx="2679972" cy="86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19" tIns="38409" rIns="76819" bIns="38409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defTabSz="720725" eaLnBrk="0" hangingPunct="0">
              <a:defRPr sz="1600">
                <a:latin typeface="Arial" pitchFamily="34" charset="0"/>
                <a:ea typeface="宋体" pitchFamily="2" charset="-122"/>
              </a:defRPr>
            </a:lvl2pPr>
            <a:lvl3pPr defTabSz="720725" eaLnBrk="0" hangingPunct="0">
              <a:defRPr sz="1600">
                <a:latin typeface="Arial" pitchFamily="34" charset="0"/>
                <a:ea typeface="宋体" pitchFamily="2" charset="-122"/>
              </a:defRPr>
            </a:lvl3pPr>
            <a:lvl4pPr defTabSz="720725" eaLnBrk="0" hangingPunct="0">
              <a:defRPr sz="1600">
                <a:latin typeface="Arial" pitchFamily="34" charset="0"/>
                <a:ea typeface="宋体" pitchFamily="2" charset="-122"/>
              </a:defRPr>
            </a:lvl4pPr>
            <a:lvl5pPr defTabSz="720725" eaLnBrk="0" hangingPunct="0">
              <a:defRPr sz="1600">
                <a:latin typeface="Arial" pitchFamily="34" charset="0"/>
                <a:ea typeface="宋体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9pPr>
          </a:lstStyle>
          <a:p>
            <a:pPr indent="0">
              <a:lnSpc>
                <a:spcPct val="100000"/>
              </a:lnSpc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  <a:ea typeface="+mn-ea"/>
              </a:rPr>
              <a:t>横向：在整个行业选择代表企业</a:t>
            </a:r>
            <a:r>
              <a:rPr lang="en-US" altLang="zh-CN" sz="1700" b="1" dirty="0" smtClean="0">
                <a:solidFill>
                  <a:schemeClr val="bg1"/>
                </a:solidFill>
                <a:latin typeface="+mn-ea"/>
                <a:ea typeface="+mn-ea"/>
              </a:rPr>
              <a:t>--</a:t>
            </a:r>
            <a:r>
              <a:rPr lang="zh-CN" altLang="en-US" sz="1700" b="1" dirty="0" smtClean="0">
                <a:solidFill>
                  <a:schemeClr val="bg1"/>
                </a:solidFill>
                <a:latin typeface="+mn-ea"/>
                <a:ea typeface="+mn-ea"/>
              </a:rPr>
              <a:t>精准化，分主次</a:t>
            </a:r>
            <a:r>
              <a:rPr lang="en-US" altLang="zh-CN" sz="1700" b="1" dirty="0" smtClean="0">
                <a:solidFill>
                  <a:schemeClr val="bg1"/>
                </a:solidFill>
                <a:latin typeface="+mn-ea"/>
                <a:ea typeface="+mn-ea"/>
              </a:rPr>
              <a:t>---</a:t>
            </a:r>
            <a:r>
              <a:rPr lang="zh-CN" altLang="en-US" sz="1700" b="1" dirty="0" smtClean="0">
                <a:solidFill>
                  <a:schemeClr val="bg1"/>
                </a:solidFill>
                <a:latin typeface="+mn-ea"/>
                <a:ea typeface="+mn-ea"/>
              </a:rPr>
              <a:t>保证队员的精力</a:t>
            </a:r>
            <a:endParaRPr lang="en-US" altLang="zh-CN" sz="17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5643988" y="4413374"/>
            <a:ext cx="2411975" cy="11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19" tIns="38409" rIns="76819" bIns="38409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defTabSz="720725" eaLnBrk="0" hangingPunct="0">
              <a:defRPr sz="1600">
                <a:latin typeface="Arial" pitchFamily="34" charset="0"/>
                <a:ea typeface="宋体" pitchFamily="2" charset="-122"/>
              </a:defRPr>
            </a:lvl2pPr>
            <a:lvl3pPr defTabSz="720725" eaLnBrk="0" hangingPunct="0">
              <a:defRPr sz="1600">
                <a:latin typeface="Arial" pitchFamily="34" charset="0"/>
                <a:ea typeface="宋体" pitchFamily="2" charset="-122"/>
              </a:defRPr>
            </a:lvl3pPr>
            <a:lvl4pPr defTabSz="720725" eaLnBrk="0" hangingPunct="0">
              <a:defRPr sz="1600">
                <a:latin typeface="Arial" pitchFamily="34" charset="0"/>
                <a:ea typeface="宋体" pitchFamily="2" charset="-122"/>
              </a:defRPr>
            </a:lvl4pPr>
            <a:lvl5pPr defTabSz="720725" eaLnBrk="0" hangingPunct="0">
              <a:defRPr sz="1600">
                <a:latin typeface="Arial" pitchFamily="34" charset="0"/>
                <a:ea typeface="宋体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9pPr>
          </a:lstStyle>
          <a:p>
            <a:pPr indent="0">
              <a:lnSpc>
                <a:spcPct val="100000"/>
              </a:lnSpc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  <a:ea typeface="+mn-ea"/>
              </a:rPr>
              <a:t>纵向：采访对身处在不</a:t>
            </a:r>
            <a:endParaRPr lang="en-US" altLang="zh-CN" sz="1700" b="1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pPr indent="0">
              <a:lnSpc>
                <a:spcPct val="100000"/>
              </a:lnSpc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  <a:ea typeface="+mn-ea"/>
              </a:rPr>
              <a:t>同环境下的人</a:t>
            </a:r>
            <a:r>
              <a:rPr lang="en-US" altLang="zh-CN" sz="1700" b="1" dirty="0" smtClean="0">
                <a:solidFill>
                  <a:schemeClr val="bg1"/>
                </a:solidFill>
                <a:latin typeface="+mn-ea"/>
                <a:ea typeface="+mn-ea"/>
              </a:rPr>
              <a:t>—</a:t>
            </a:r>
            <a:r>
              <a:rPr lang="zh-CN" altLang="en-US" sz="1700" b="1" dirty="0" smtClean="0">
                <a:solidFill>
                  <a:schemeClr val="bg1"/>
                </a:solidFill>
                <a:latin typeface="+mn-ea"/>
                <a:ea typeface="+mn-ea"/>
              </a:rPr>
              <a:t>不同视角</a:t>
            </a:r>
            <a:endParaRPr lang="en-US" altLang="zh-CN" sz="1700" b="1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pPr indent="0">
              <a:lnSpc>
                <a:spcPct val="100000"/>
              </a:lnSpc>
            </a:pPr>
            <a:endParaRPr lang="en-US" altLang="zh-CN" sz="1700" b="1" dirty="0">
              <a:solidFill>
                <a:schemeClr val="bg1"/>
              </a:solidFill>
            </a:endParaRP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927239" y="3105768"/>
            <a:ext cx="3001568" cy="11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19" tIns="38409" rIns="76819" bIns="38409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defTabSz="720725" eaLnBrk="0" hangingPunct="0">
              <a:defRPr sz="1600">
                <a:latin typeface="Arial" pitchFamily="34" charset="0"/>
                <a:ea typeface="宋体" pitchFamily="2" charset="-122"/>
              </a:defRPr>
            </a:lvl2pPr>
            <a:lvl3pPr defTabSz="720725" eaLnBrk="0" hangingPunct="0">
              <a:defRPr sz="1600">
                <a:latin typeface="Arial" pitchFamily="34" charset="0"/>
                <a:ea typeface="宋体" pitchFamily="2" charset="-122"/>
              </a:defRPr>
            </a:lvl3pPr>
            <a:lvl4pPr defTabSz="720725" eaLnBrk="0" hangingPunct="0">
              <a:defRPr sz="1600">
                <a:latin typeface="Arial" pitchFamily="34" charset="0"/>
                <a:ea typeface="宋体" pitchFamily="2" charset="-122"/>
              </a:defRPr>
            </a:lvl4pPr>
            <a:lvl5pPr defTabSz="720725" eaLnBrk="0" hangingPunct="0">
              <a:defRPr sz="1600">
                <a:latin typeface="Arial" pitchFamily="34" charset="0"/>
                <a:ea typeface="宋体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9pPr>
          </a:lstStyle>
          <a:p>
            <a:pPr indent="0">
              <a:lnSpc>
                <a:spcPct val="100000"/>
              </a:lnSpc>
            </a:pPr>
            <a:r>
              <a:rPr lang="zh-CN" altLang="en-US" sz="1700" b="1" dirty="0" smtClean="0">
                <a:solidFill>
                  <a:schemeClr val="bg1"/>
                </a:solidFill>
                <a:latin typeface="+mn-ea"/>
                <a:ea typeface="+mn-ea"/>
              </a:rPr>
              <a:t>宏观：实地调研在陇西县，但了解邻近县的情况，最后的视角落在定西市乃至整个甘肃省</a:t>
            </a:r>
            <a:endParaRPr lang="en-US" altLang="zh-CN" sz="1700" b="1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pPr indent="0">
              <a:lnSpc>
                <a:spcPct val="100000"/>
              </a:lnSpc>
            </a:pP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980838" y="4646142"/>
            <a:ext cx="2465574" cy="78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19" tIns="38409" rIns="76819" bIns="38409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defTabSz="720725" eaLnBrk="0" hangingPunct="0">
              <a:defRPr sz="1600">
                <a:latin typeface="Arial" pitchFamily="34" charset="0"/>
                <a:ea typeface="宋体" pitchFamily="2" charset="-122"/>
              </a:defRPr>
            </a:lvl2pPr>
            <a:lvl3pPr defTabSz="720725" eaLnBrk="0" hangingPunct="0">
              <a:defRPr sz="1600">
                <a:latin typeface="Arial" pitchFamily="34" charset="0"/>
                <a:ea typeface="宋体" pitchFamily="2" charset="-122"/>
              </a:defRPr>
            </a:lvl3pPr>
            <a:lvl4pPr defTabSz="720725" eaLnBrk="0" hangingPunct="0">
              <a:defRPr sz="1600">
                <a:latin typeface="Arial" pitchFamily="34" charset="0"/>
                <a:ea typeface="宋体" pitchFamily="2" charset="-122"/>
              </a:defRPr>
            </a:lvl4pPr>
            <a:lvl5pPr defTabSz="720725" eaLnBrk="0" hangingPunct="0">
              <a:defRPr sz="1600">
                <a:latin typeface="Arial" pitchFamily="34" charset="0"/>
                <a:ea typeface="宋体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1700" b="1" dirty="0" smtClean="0">
                <a:solidFill>
                  <a:schemeClr val="bg1"/>
                </a:solidFill>
                <a:latin typeface="+mn-ea"/>
                <a:ea typeface="+mn-ea"/>
              </a:rPr>
              <a:t>微观：深入代表性企业</a:t>
            </a:r>
          </a:p>
        </p:txBody>
      </p:sp>
      <p:grpSp>
        <p:nvGrpSpPr>
          <p:cNvPr id="5" name="组合 33"/>
          <p:cNvGrpSpPr/>
          <p:nvPr/>
        </p:nvGrpSpPr>
        <p:grpSpPr>
          <a:xfrm>
            <a:off x="3232014" y="1572042"/>
            <a:ext cx="2809409" cy="431948"/>
            <a:chOff x="4932041" y="2801694"/>
            <a:chExt cx="3744415" cy="432048"/>
          </a:xfrm>
        </p:grpSpPr>
        <p:cxnSp>
          <p:nvCxnSpPr>
            <p:cNvPr id="35" name="Straight Connector 10"/>
            <p:cNvCxnSpPr/>
            <p:nvPr/>
          </p:nvCxnSpPr>
          <p:spPr>
            <a:xfrm>
              <a:off x="4970997" y="3233742"/>
              <a:ext cx="3705459" cy="0"/>
            </a:xfrm>
            <a:prstGeom prst="line">
              <a:avLst/>
            </a:prstGeom>
            <a:ln>
              <a:solidFill>
                <a:srgbClr val="F05425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4932041" y="2801694"/>
              <a:ext cx="3744415" cy="3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7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两个视角</a:t>
              </a:r>
              <a:endParaRPr lang="en-US" altLang="zh-CN" sz="17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673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3639" y="2253227"/>
            <a:ext cx="7092935" cy="1324063"/>
          </a:xfrm>
          <a:prstGeom prst="rect">
            <a:avLst/>
          </a:prstGeom>
          <a:noFill/>
        </p:spPr>
        <p:txBody>
          <a:bodyPr wrap="none" lIns="76819" tIns="38409" rIns="76819" bIns="3840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、时间安排</a:t>
            </a:r>
            <a:r>
              <a:rPr lang="en-US" altLang="zh-CN" dirty="0" smtClean="0">
                <a:solidFill>
                  <a:schemeClr val="bg1"/>
                </a:solidFill>
              </a:rPr>
              <a:t>---</a:t>
            </a:r>
            <a:r>
              <a:rPr lang="zh-CN" altLang="en-US" dirty="0" smtClean="0">
                <a:solidFill>
                  <a:schemeClr val="bg1"/>
                </a:solidFill>
              </a:rPr>
              <a:t>宁多不少，不慌不忙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</a:rPr>
              <a:t>                      2</a:t>
            </a:r>
            <a:r>
              <a:rPr lang="zh-CN" altLang="en-US" dirty="0" smtClean="0">
                <a:solidFill>
                  <a:schemeClr val="bg1"/>
                </a:solidFill>
              </a:rPr>
              <a:t>、研究手法</a:t>
            </a:r>
            <a:r>
              <a:rPr lang="en-US" altLang="zh-CN" dirty="0" smtClean="0">
                <a:solidFill>
                  <a:schemeClr val="bg1"/>
                </a:solidFill>
              </a:rPr>
              <a:t>---</a:t>
            </a:r>
            <a:r>
              <a:rPr lang="zh-CN" altLang="en-US" dirty="0" smtClean="0">
                <a:solidFill>
                  <a:schemeClr val="bg1"/>
                </a:solidFill>
              </a:rPr>
              <a:t>比较法，对比出差距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</a:rPr>
              <a:t>                                             3</a:t>
            </a:r>
            <a:r>
              <a:rPr lang="zh-CN" altLang="en-US" dirty="0" smtClean="0">
                <a:solidFill>
                  <a:schemeClr val="bg1"/>
                </a:solidFill>
              </a:rPr>
              <a:t>、态度</a:t>
            </a:r>
            <a:r>
              <a:rPr lang="en-US" altLang="zh-CN" dirty="0" smtClean="0">
                <a:solidFill>
                  <a:schemeClr val="bg1"/>
                </a:solidFill>
              </a:rPr>
              <a:t>---</a:t>
            </a:r>
            <a:r>
              <a:rPr lang="zh-CN" altLang="en-US" dirty="0" smtClean="0">
                <a:solidFill>
                  <a:schemeClr val="bg1"/>
                </a:solidFill>
              </a:rPr>
              <a:t>态度决定心意，心意决定质量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3" name="矩形 9"/>
          <p:cNvSpPr>
            <a:spLocks noChangeArrowheads="1"/>
          </p:cNvSpPr>
          <p:nvPr/>
        </p:nvSpPr>
        <p:spPr bwMode="auto">
          <a:xfrm>
            <a:off x="1302435" y="1412450"/>
            <a:ext cx="75038" cy="37886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miter lim="800000"/>
                <a:headEnd/>
                <a:tailEnd/>
              </a14:hiddenLine>
            </a:ext>
          </a:extLst>
        </p:spPr>
        <p:txBody>
          <a:bodyPr lIns="76819" tIns="38409" rIns="76819" bIns="38409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9634" y="1334629"/>
            <a:ext cx="1386245" cy="446900"/>
          </a:xfrm>
          <a:prstGeom prst="rect">
            <a:avLst/>
          </a:prstGeom>
          <a:noFill/>
        </p:spPr>
        <p:txBody>
          <a:bodyPr wrap="none" lIns="76819" tIns="38409" rIns="76819" bIns="38409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一些建议</a:t>
            </a:r>
            <a:endParaRPr lang="zh-CN" altLang="en-US" sz="24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矩形 150"/>
          <p:cNvSpPr/>
          <p:nvPr/>
        </p:nvSpPr>
        <p:spPr>
          <a:xfrm>
            <a:off x="1" y="-1"/>
            <a:ext cx="9161967" cy="6858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/>
          <p:cNvSpPr/>
          <p:nvPr/>
        </p:nvSpPr>
        <p:spPr>
          <a:xfrm>
            <a:off x="-398443" y="762001"/>
            <a:ext cx="9876365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311"/>
          <p:cNvGrpSpPr/>
          <p:nvPr/>
        </p:nvGrpSpPr>
        <p:grpSpPr>
          <a:xfrm>
            <a:off x="-110752" y="1101726"/>
            <a:ext cx="16669852" cy="4597400"/>
            <a:chOff x="-110752" y="1101725"/>
            <a:chExt cx="16669852" cy="4597400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" name="组合 276"/>
            <p:cNvGrpSpPr/>
            <p:nvPr/>
          </p:nvGrpSpPr>
          <p:grpSpPr>
            <a:xfrm>
              <a:off x="8458200" y="1101725"/>
              <a:ext cx="8100900" cy="4597400"/>
              <a:chOff x="8883935" y="1130300"/>
              <a:chExt cx="8100900" cy="4597400"/>
            </a:xfrm>
            <a:grpFill/>
          </p:grpSpPr>
          <p:grpSp>
            <p:nvGrpSpPr>
              <p:cNvPr id="5" name="组合 117"/>
              <p:cNvGrpSpPr/>
              <p:nvPr/>
            </p:nvGrpSpPr>
            <p:grpSpPr>
              <a:xfrm>
                <a:off x="8883935" y="1130300"/>
                <a:ext cx="8100900" cy="4597400"/>
                <a:chOff x="8883935" y="1130300"/>
                <a:chExt cx="8100900" cy="4597400"/>
              </a:xfrm>
              <a:grpFill/>
            </p:grpSpPr>
            <p:sp>
              <p:nvSpPr>
                <p:cNvPr id="79" name="矩形 78"/>
                <p:cNvSpPr/>
                <p:nvPr/>
              </p:nvSpPr>
              <p:spPr>
                <a:xfrm>
                  <a:off x="10630222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矩形 81"/>
                <p:cNvSpPr/>
                <p:nvPr/>
              </p:nvSpPr>
              <p:spPr>
                <a:xfrm>
                  <a:off x="12376509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矩形 82"/>
                <p:cNvSpPr/>
                <p:nvPr/>
              </p:nvSpPr>
              <p:spPr>
                <a:xfrm>
                  <a:off x="8883935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矩形 89"/>
                <p:cNvSpPr/>
                <p:nvPr/>
              </p:nvSpPr>
              <p:spPr>
                <a:xfrm>
                  <a:off x="9465540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4" name="矩形 93"/>
                <p:cNvSpPr/>
                <p:nvPr/>
              </p:nvSpPr>
              <p:spPr>
                <a:xfrm>
                  <a:off x="10047145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5" name="矩形 94"/>
                <p:cNvSpPr/>
                <p:nvPr/>
              </p:nvSpPr>
              <p:spPr>
                <a:xfrm>
                  <a:off x="11211827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6" name="矩形 95"/>
                <p:cNvSpPr/>
                <p:nvPr/>
              </p:nvSpPr>
              <p:spPr>
                <a:xfrm>
                  <a:off x="11793432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14914698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16660985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" name="矩形 98"/>
                <p:cNvSpPr/>
                <p:nvPr/>
              </p:nvSpPr>
              <p:spPr>
                <a:xfrm>
                  <a:off x="13168411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" name="矩形 99"/>
                <p:cNvSpPr/>
                <p:nvPr/>
              </p:nvSpPr>
              <p:spPr>
                <a:xfrm>
                  <a:off x="13750016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矩形 100"/>
                <p:cNvSpPr/>
                <p:nvPr/>
              </p:nvSpPr>
              <p:spPr>
                <a:xfrm>
                  <a:off x="14331621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矩形 101"/>
                <p:cNvSpPr/>
                <p:nvPr/>
              </p:nvSpPr>
              <p:spPr>
                <a:xfrm>
                  <a:off x="15496303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矩形 102"/>
                <p:cNvSpPr/>
                <p:nvPr/>
              </p:nvSpPr>
              <p:spPr>
                <a:xfrm>
                  <a:off x="16077908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矩形 103"/>
                <p:cNvSpPr/>
                <p:nvPr/>
              </p:nvSpPr>
              <p:spPr>
                <a:xfrm>
                  <a:off x="10630222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矩形 104"/>
                <p:cNvSpPr/>
                <p:nvPr/>
              </p:nvSpPr>
              <p:spPr>
                <a:xfrm>
                  <a:off x="12376509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矩形 105"/>
                <p:cNvSpPr/>
                <p:nvPr/>
              </p:nvSpPr>
              <p:spPr>
                <a:xfrm>
                  <a:off x="8883935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矩形 106"/>
                <p:cNvSpPr/>
                <p:nvPr/>
              </p:nvSpPr>
              <p:spPr>
                <a:xfrm>
                  <a:off x="9465540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矩形 107"/>
                <p:cNvSpPr/>
                <p:nvPr/>
              </p:nvSpPr>
              <p:spPr>
                <a:xfrm>
                  <a:off x="10047145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矩形 108"/>
                <p:cNvSpPr/>
                <p:nvPr/>
              </p:nvSpPr>
              <p:spPr>
                <a:xfrm>
                  <a:off x="11211827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矩形 109"/>
                <p:cNvSpPr/>
                <p:nvPr/>
              </p:nvSpPr>
              <p:spPr>
                <a:xfrm>
                  <a:off x="11793432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矩形 110"/>
                <p:cNvSpPr/>
                <p:nvPr/>
              </p:nvSpPr>
              <p:spPr>
                <a:xfrm>
                  <a:off x="14914698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矩形 111"/>
                <p:cNvSpPr/>
                <p:nvPr/>
              </p:nvSpPr>
              <p:spPr>
                <a:xfrm>
                  <a:off x="16660985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矩形 112"/>
                <p:cNvSpPr/>
                <p:nvPr/>
              </p:nvSpPr>
              <p:spPr>
                <a:xfrm>
                  <a:off x="13168411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" name="矩形 113"/>
                <p:cNvSpPr/>
                <p:nvPr/>
              </p:nvSpPr>
              <p:spPr>
                <a:xfrm>
                  <a:off x="13750016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" name="矩形 114"/>
                <p:cNvSpPr/>
                <p:nvPr/>
              </p:nvSpPr>
              <p:spPr>
                <a:xfrm>
                  <a:off x="14331621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" name="矩形 115"/>
                <p:cNvSpPr/>
                <p:nvPr/>
              </p:nvSpPr>
              <p:spPr>
                <a:xfrm>
                  <a:off x="15496303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" name="矩形 116"/>
                <p:cNvSpPr/>
                <p:nvPr/>
              </p:nvSpPr>
              <p:spPr>
                <a:xfrm>
                  <a:off x="16077908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" name="组合 1"/>
              <p:cNvGrpSpPr/>
              <p:nvPr/>
            </p:nvGrpSpPr>
            <p:grpSpPr>
              <a:xfrm>
                <a:off x="8883935" y="1952836"/>
                <a:ext cx="8100900" cy="2952328"/>
                <a:chOff x="6912260" y="1952836"/>
                <a:chExt cx="8100900" cy="2952328"/>
              </a:xfrm>
              <a:grpFill/>
            </p:grpSpPr>
            <p:sp>
              <p:nvSpPr>
                <p:cNvPr id="7" name="圆角矩形 6"/>
                <p:cNvSpPr/>
                <p:nvPr/>
              </p:nvSpPr>
              <p:spPr>
                <a:xfrm>
                  <a:off x="6912260" y="1952836"/>
                  <a:ext cx="3816424" cy="295232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" name="圆角矩形 3"/>
                <p:cNvSpPr/>
                <p:nvPr/>
              </p:nvSpPr>
              <p:spPr>
                <a:xfrm>
                  <a:off x="11196736" y="1952836"/>
                  <a:ext cx="3816424" cy="295232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" name="组合 277"/>
            <p:cNvGrpSpPr/>
            <p:nvPr/>
          </p:nvGrpSpPr>
          <p:grpSpPr>
            <a:xfrm>
              <a:off x="-110752" y="1101725"/>
              <a:ext cx="8100900" cy="4597400"/>
              <a:chOff x="8883935" y="1130300"/>
              <a:chExt cx="8100900" cy="4597400"/>
            </a:xfrm>
            <a:grpFill/>
          </p:grpSpPr>
          <p:grpSp>
            <p:nvGrpSpPr>
              <p:cNvPr id="9" name="组合 278"/>
              <p:cNvGrpSpPr/>
              <p:nvPr/>
            </p:nvGrpSpPr>
            <p:grpSpPr>
              <a:xfrm>
                <a:off x="8883935" y="1130300"/>
                <a:ext cx="8100900" cy="4597400"/>
                <a:chOff x="8883935" y="1130300"/>
                <a:chExt cx="8100900" cy="4597400"/>
              </a:xfrm>
              <a:grpFill/>
            </p:grpSpPr>
            <p:sp>
              <p:nvSpPr>
                <p:cNvPr id="283" name="矩形 282"/>
                <p:cNvSpPr/>
                <p:nvPr/>
              </p:nvSpPr>
              <p:spPr>
                <a:xfrm>
                  <a:off x="10630222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4" name="矩形 283"/>
                <p:cNvSpPr/>
                <p:nvPr/>
              </p:nvSpPr>
              <p:spPr>
                <a:xfrm>
                  <a:off x="12376509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5" name="矩形 284"/>
                <p:cNvSpPr/>
                <p:nvPr/>
              </p:nvSpPr>
              <p:spPr>
                <a:xfrm>
                  <a:off x="8883935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6" name="矩形 285"/>
                <p:cNvSpPr/>
                <p:nvPr/>
              </p:nvSpPr>
              <p:spPr>
                <a:xfrm>
                  <a:off x="9465540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7" name="矩形 286"/>
                <p:cNvSpPr/>
                <p:nvPr/>
              </p:nvSpPr>
              <p:spPr>
                <a:xfrm>
                  <a:off x="10047145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8" name="矩形 287"/>
                <p:cNvSpPr/>
                <p:nvPr/>
              </p:nvSpPr>
              <p:spPr>
                <a:xfrm>
                  <a:off x="11211827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9" name="矩形 288"/>
                <p:cNvSpPr/>
                <p:nvPr/>
              </p:nvSpPr>
              <p:spPr>
                <a:xfrm>
                  <a:off x="11793432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0" name="矩形 289"/>
                <p:cNvSpPr/>
                <p:nvPr/>
              </p:nvSpPr>
              <p:spPr>
                <a:xfrm>
                  <a:off x="14914698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>
                  <a:off x="16660985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2" name="矩形 291"/>
                <p:cNvSpPr/>
                <p:nvPr/>
              </p:nvSpPr>
              <p:spPr>
                <a:xfrm>
                  <a:off x="13168411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3" name="矩形 292"/>
                <p:cNvSpPr/>
                <p:nvPr/>
              </p:nvSpPr>
              <p:spPr>
                <a:xfrm>
                  <a:off x="13750016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4" name="矩形 293"/>
                <p:cNvSpPr/>
                <p:nvPr/>
              </p:nvSpPr>
              <p:spPr>
                <a:xfrm>
                  <a:off x="14331621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5" name="矩形 294"/>
                <p:cNvSpPr/>
                <p:nvPr/>
              </p:nvSpPr>
              <p:spPr>
                <a:xfrm>
                  <a:off x="15496303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6" name="矩形 295"/>
                <p:cNvSpPr/>
                <p:nvPr/>
              </p:nvSpPr>
              <p:spPr>
                <a:xfrm>
                  <a:off x="16077908" y="1130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7" name="矩形 296"/>
                <p:cNvSpPr/>
                <p:nvPr/>
              </p:nvSpPr>
              <p:spPr>
                <a:xfrm>
                  <a:off x="10630222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8" name="矩形 297"/>
                <p:cNvSpPr/>
                <p:nvPr/>
              </p:nvSpPr>
              <p:spPr>
                <a:xfrm>
                  <a:off x="12376509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9" name="矩形 298"/>
                <p:cNvSpPr/>
                <p:nvPr/>
              </p:nvSpPr>
              <p:spPr>
                <a:xfrm>
                  <a:off x="8883935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0" name="矩形 299"/>
                <p:cNvSpPr/>
                <p:nvPr/>
              </p:nvSpPr>
              <p:spPr>
                <a:xfrm>
                  <a:off x="9465540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1" name="矩形 300"/>
                <p:cNvSpPr/>
                <p:nvPr/>
              </p:nvSpPr>
              <p:spPr>
                <a:xfrm>
                  <a:off x="10047145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2" name="矩形 301"/>
                <p:cNvSpPr/>
                <p:nvPr/>
              </p:nvSpPr>
              <p:spPr>
                <a:xfrm>
                  <a:off x="11211827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3" name="矩形 302"/>
                <p:cNvSpPr/>
                <p:nvPr/>
              </p:nvSpPr>
              <p:spPr>
                <a:xfrm>
                  <a:off x="11793432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4" name="矩形 303"/>
                <p:cNvSpPr/>
                <p:nvPr/>
              </p:nvSpPr>
              <p:spPr>
                <a:xfrm>
                  <a:off x="14914698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5" name="矩形 304"/>
                <p:cNvSpPr/>
                <p:nvPr/>
              </p:nvSpPr>
              <p:spPr>
                <a:xfrm>
                  <a:off x="16660985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6" name="矩形 305"/>
                <p:cNvSpPr/>
                <p:nvPr/>
              </p:nvSpPr>
              <p:spPr>
                <a:xfrm>
                  <a:off x="13168411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7" name="矩形 306"/>
                <p:cNvSpPr/>
                <p:nvPr/>
              </p:nvSpPr>
              <p:spPr>
                <a:xfrm>
                  <a:off x="13750016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8" name="矩形 307"/>
                <p:cNvSpPr/>
                <p:nvPr/>
              </p:nvSpPr>
              <p:spPr>
                <a:xfrm>
                  <a:off x="14331621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9" name="矩形 308"/>
                <p:cNvSpPr/>
                <p:nvPr/>
              </p:nvSpPr>
              <p:spPr>
                <a:xfrm>
                  <a:off x="15496303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0" name="矩形 309"/>
                <p:cNvSpPr/>
                <p:nvPr/>
              </p:nvSpPr>
              <p:spPr>
                <a:xfrm>
                  <a:off x="16077908" y="5194300"/>
                  <a:ext cx="323850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0" name="组合 279"/>
              <p:cNvGrpSpPr/>
              <p:nvPr/>
            </p:nvGrpSpPr>
            <p:grpSpPr>
              <a:xfrm>
                <a:off x="8883935" y="1952836"/>
                <a:ext cx="8100900" cy="2952328"/>
                <a:chOff x="6912260" y="1952836"/>
                <a:chExt cx="8100900" cy="2952328"/>
              </a:xfrm>
              <a:grpFill/>
            </p:grpSpPr>
            <p:sp>
              <p:nvSpPr>
                <p:cNvPr id="281" name="圆角矩形 280"/>
                <p:cNvSpPr/>
                <p:nvPr/>
              </p:nvSpPr>
              <p:spPr>
                <a:xfrm>
                  <a:off x="6912260" y="1952836"/>
                  <a:ext cx="3816424" cy="295232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2" name="圆角矩形 281"/>
                <p:cNvSpPr/>
                <p:nvPr/>
              </p:nvSpPr>
              <p:spPr>
                <a:xfrm>
                  <a:off x="11196736" y="1952836"/>
                  <a:ext cx="3816424" cy="295232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318" name="Picture 7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8366596" y="8060162"/>
            <a:ext cx="2793056" cy="1934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6" name="Picture 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3080836" y="7984224"/>
            <a:ext cx="3080836" cy="2300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组合 393"/>
          <p:cNvGrpSpPr/>
          <p:nvPr/>
        </p:nvGrpSpPr>
        <p:grpSpPr>
          <a:xfrm>
            <a:off x="12761112" y="1924261"/>
            <a:ext cx="3816424" cy="2952328"/>
            <a:chOff x="12272908" y="6983167"/>
            <a:chExt cx="3816424" cy="2952328"/>
          </a:xfrm>
        </p:grpSpPr>
        <p:cxnSp>
          <p:nvCxnSpPr>
            <p:cNvPr id="392" name="直接连接符 391"/>
            <p:cNvCxnSpPr/>
            <p:nvPr/>
          </p:nvCxnSpPr>
          <p:spPr>
            <a:xfrm>
              <a:off x="12272908" y="8459331"/>
              <a:ext cx="3816424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直接连接符 392"/>
            <p:cNvCxnSpPr/>
            <p:nvPr/>
          </p:nvCxnSpPr>
          <p:spPr>
            <a:xfrm>
              <a:off x="14181120" y="6983167"/>
              <a:ext cx="0" cy="2952328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6" name="直接连接符 395"/>
          <p:cNvCxnSpPr/>
          <p:nvPr/>
        </p:nvCxnSpPr>
        <p:spPr>
          <a:xfrm>
            <a:off x="9890760" y="3429000"/>
            <a:ext cx="238386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直接连接符 396"/>
          <p:cNvCxnSpPr/>
          <p:nvPr/>
        </p:nvCxnSpPr>
        <p:spPr>
          <a:xfrm>
            <a:off x="10366412" y="1952836"/>
            <a:ext cx="0" cy="295232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0" name="Picture 7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303373" y="7979915"/>
            <a:ext cx="2986960" cy="2230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6" name="Picture 7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725368" y="7979862"/>
            <a:ext cx="2942632" cy="2206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7" name="Picture 7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2833209" y="7802880"/>
            <a:ext cx="3035862" cy="2267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3" name="Picture 7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-8366596" y="11293641"/>
            <a:ext cx="2793056" cy="1571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4" name="Picture 7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-3080835" y="10957561"/>
            <a:ext cx="3182559" cy="1998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5" name="Picture 7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227053" y="10911840"/>
            <a:ext cx="3021766" cy="2155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7" name="Picture 7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7719597" y="10866121"/>
            <a:ext cx="2985678" cy="2229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8" name="Picture 7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12947529" y="10835641"/>
            <a:ext cx="2940268" cy="2205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9" name="TextBox 198"/>
          <p:cNvSpPr txBox="1"/>
          <p:nvPr/>
        </p:nvSpPr>
        <p:spPr>
          <a:xfrm>
            <a:off x="51173" y="-3376890"/>
            <a:ext cx="3312368" cy="2592288"/>
          </a:xfrm>
          <a:prstGeom prst="rect">
            <a:avLst/>
          </a:prstGeom>
          <a:noFill/>
        </p:spPr>
        <p:txBody>
          <a:bodyPr wrap="square" lIns="91430" tIns="45715" rIns="91430" bIns="45715" rtlCol="0">
            <a:prstTxWarp prst="textPlain">
              <a:avLst/>
            </a:prstTxWarp>
            <a:spAutoFit/>
          </a:bodyPr>
          <a:lstStyle/>
          <a:p>
            <a:r>
              <a:rPr lang="en-US" altLang="zh-CN" sz="200" spc="-300" dirty="0"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</a:t>
            </a:r>
            <a:r>
              <a:rPr lang="en-US" altLang="zh-CN" sz="200" spc="-300" dirty="0" smtClean="0"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--</a:t>
            </a:r>
            <a:r>
              <a:rPr lang="en-US" altLang="zh-CN" sz="200" spc="-300" dirty="0" smtClean="0">
                <a:blipFill dpi="0"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</a:t>
            </a:r>
            <a:endParaRPr lang="zh-CN" altLang="en-US" sz="200" spc="-300" dirty="0">
              <a:blipFill dpi="0"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550" name="TextBox 198"/>
          <p:cNvSpPr txBox="1"/>
          <p:nvPr/>
        </p:nvSpPr>
        <p:spPr>
          <a:xfrm>
            <a:off x="4431932" y="-3152859"/>
            <a:ext cx="3312368" cy="2592288"/>
          </a:xfrm>
          <a:prstGeom prst="rect">
            <a:avLst/>
          </a:prstGeom>
          <a:noFill/>
        </p:spPr>
        <p:txBody>
          <a:bodyPr wrap="square" lIns="91430" tIns="45715" rIns="91430" bIns="45715" rtlCol="0">
            <a:prstTxWarp prst="textPlain">
              <a:avLst/>
            </a:prstTxWarp>
            <a:spAutoFit/>
          </a:bodyPr>
          <a:lstStyle/>
          <a:p>
            <a:r>
              <a:rPr lang="en-US" altLang="zh-CN" sz="200" spc="-300" dirty="0"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</a:t>
            </a:r>
            <a:r>
              <a:rPr lang="en-US" altLang="zh-CN" sz="200" spc="-300" dirty="0" smtClean="0"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--</a:t>
            </a:r>
            <a:r>
              <a:rPr lang="en-US" altLang="zh-CN" sz="200" spc="-300" dirty="0" smtClean="0">
                <a:blipFill dpi="0"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</a:t>
            </a:r>
            <a:endParaRPr lang="zh-CN" altLang="en-US" sz="200" spc="-300" dirty="0">
              <a:blipFill dpi="0"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551" name="TextBox 198"/>
          <p:cNvSpPr txBox="1"/>
          <p:nvPr/>
        </p:nvSpPr>
        <p:spPr>
          <a:xfrm>
            <a:off x="8710228" y="-3152859"/>
            <a:ext cx="3312368" cy="2592288"/>
          </a:xfrm>
          <a:prstGeom prst="rect">
            <a:avLst/>
          </a:prstGeom>
          <a:noFill/>
        </p:spPr>
        <p:txBody>
          <a:bodyPr wrap="square" lIns="91430" tIns="45715" rIns="91430" bIns="45715" rtlCol="0">
            <a:prstTxWarp prst="textPlain">
              <a:avLst/>
            </a:prstTxWarp>
            <a:spAutoFit/>
          </a:bodyPr>
          <a:lstStyle/>
          <a:p>
            <a:r>
              <a:rPr lang="en-US" altLang="zh-CN" sz="200" spc="-300" dirty="0"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</a:t>
            </a:r>
            <a:r>
              <a:rPr lang="en-US" altLang="zh-CN" sz="200" spc="-300" dirty="0" smtClean="0"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--</a:t>
            </a:r>
            <a:r>
              <a:rPr lang="en-US" altLang="zh-CN" sz="200" spc="-300" dirty="0" smtClean="0">
                <a:blipFill dpi="0"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</a:t>
            </a:r>
            <a:endParaRPr lang="zh-CN" altLang="en-US" sz="200" spc="-300" dirty="0">
              <a:blipFill dpi="0"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552" name="TextBox 198"/>
          <p:cNvSpPr txBox="1"/>
          <p:nvPr/>
        </p:nvSpPr>
        <p:spPr>
          <a:xfrm>
            <a:off x="13013140" y="-3152859"/>
            <a:ext cx="3312368" cy="2592288"/>
          </a:xfrm>
          <a:prstGeom prst="rect">
            <a:avLst/>
          </a:prstGeom>
          <a:noFill/>
        </p:spPr>
        <p:txBody>
          <a:bodyPr wrap="square" lIns="91430" tIns="45715" rIns="91430" bIns="45715" rtlCol="0">
            <a:prstTxWarp prst="textPlain">
              <a:avLst/>
            </a:prstTxWarp>
            <a:spAutoFit/>
          </a:bodyPr>
          <a:lstStyle/>
          <a:p>
            <a:r>
              <a:rPr lang="en-US" altLang="zh-CN" sz="200" spc="-300" dirty="0"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</a:t>
            </a:r>
            <a:r>
              <a:rPr lang="en-US" altLang="zh-CN" sz="200" spc="-300" dirty="0" smtClean="0"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--</a:t>
            </a:r>
            <a:r>
              <a:rPr lang="en-US" altLang="zh-CN" sz="200" spc="-300" dirty="0" smtClean="0">
                <a:blipFill dpi="0"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-</a:t>
            </a:r>
            <a:endParaRPr lang="zh-CN" altLang="en-US" sz="200" spc="-300" dirty="0">
              <a:blipFill dpi="0"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3875949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46788 0.7706 L -1.40643 0.7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1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47066 0.76643 L -1.40573 0.76643 " pathEditMode="relative" rAng="0" ptsTypes="AA">
                                      <p:cBhvr>
                                        <p:cTn id="17" dur="8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1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209 0.76643 L -1.87622 0.76643 " pathEditMode="relative" rAng="0" ptsTypes="AA">
                                      <p:cBhvr>
                                        <p:cTn id="21" dur="8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1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41771 0.80324 L -0.45868 0.80324 " pathEditMode="relative" rAng="0" ptsTypes="AA">
                                      <p:cBhvr>
                                        <p:cTn id="25" dur="8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1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-0.46945 -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72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9479 -0.81782 L 0.49149 -0.8206 " pathEditMode="relative" rAng="0" ptsTypes="AA">
                                      <p:cBhvr>
                                        <p:cTn id="29" dur="6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74" y="-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8923 -0.82176 L -0.08507 -0.82176 " pathEditMode="relative" rAng="0" ptsTypes="AA">
                                      <p:cBhvr>
                                        <p:cTn id="31" dur="8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1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9896 -0.82037 L -0.67587 -0.82037 " pathEditMode="relative" rAng="0" ptsTypes="AA">
                                      <p:cBhvr>
                                        <p:cTn id="33" dur="8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60469 -0.82037 L -1.26962 -0.82037 " pathEditMode="relative" rAng="0" ptsTypes="AA">
                                      <p:cBhvr>
                                        <p:cTn id="35" dur="8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1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4826 -0.82037 L -1.82605 -0.82037 " pathEditMode="relative" rAng="0" ptsTypes="AA">
                                      <p:cBhvr>
                                        <p:cTn id="37" dur="8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15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36423 -1.27129 L 0.48993 -1.27129 " pathEditMode="relative" rAng="0" ptsTypes="AA">
                                      <p:cBhvr>
                                        <p:cTn id="39" dur="8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15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78646 -1.26713 L -0.08785 -1.26713 " pathEditMode="relative" rAng="0" ptsTypes="AA">
                                      <p:cBhvr>
                                        <p:cTn id="41" dur="8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15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1.20608 -1.26551 L -0.66823 -1.26551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15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0.60469 -1.2662 L -1.26962 -1.2662 " pathEditMode="relative" rAng="0" ptsTypes="AA">
                                      <p:cBhvr>
                                        <p:cTn id="45" dur="8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1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.04826 -1.26134 L -1.82605 -1.26134 " pathEditMode="relative" rAng="0" ptsTypes="AA">
                                      <p:cBhvr>
                                        <p:cTn id="47" dur="8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549" grpId="0"/>
      <p:bldP spid="549" grpId="1"/>
      <p:bldP spid="550" grpId="0"/>
      <p:bldP spid="550" grpId="1"/>
      <p:bldP spid="551" grpId="0"/>
      <p:bldP spid="551" grpId="1"/>
      <p:bldP spid="552" grpId="0"/>
      <p:bldP spid="552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9213" y="2357678"/>
            <a:ext cx="2206982" cy="693121"/>
          </a:xfrm>
          <a:prstGeom prst="rect">
            <a:avLst/>
          </a:prstGeom>
          <a:noFill/>
        </p:spPr>
        <p:txBody>
          <a:bodyPr wrap="none" lIns="76819" tIns="38409" rIns="76819" bIns="38409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谢谢观看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1\AppData\Local\Microsoft\Windows\Temporary Internet Files\Content.IE5\5BFJN4YT\MC900423169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374" y="3786107"/>
            <a:ext cx="1371450" cy="1827463"/>
          </a:xfrm>
          <a:prstGeom prst="rect">
            <a:avLst/>
          </a:prstGeom>
          <a:noFill/>
        </p:spPr>
      </p:pic>
      <p:pic>
        <p:nvPicPr>
          <p:cNvPr id="1027" name="Picture 3" descr="C:\Users\1\AppData\Local\Microsoft\Windows\Temporary Internet Files\Content.IE5\JTF7DYQQ\MC900423171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54" y="3786107"/>
            <a:ext cx="1371450" cy="1827463"/>
          </a:xfrm>
          <a:prstGeom prst="rect">
            <a:avLst/>
          </a:prstGeom>
          <a:noFill/>
        </p:spPr>
      </p:pic>
      <p:pic>
        <p:nvPicPr>
          <p:cNvPr id="1028" name="Picture 4" descr="C:\Users\1\AppData\Local\Microsoft\Windows\Temporary Internet Files\Content.IE5\XIAJKGQZ\MC900423159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4135" y="3786107"/>
            <a:ext cx="1371450" cy="1827463"/>
          </a:xfrm>
          <a:prstGeom prst="rect">
            <a:avLst/>
          </a:prstGeom>
          <a:noFill/>
        </p:spPr>
      </p:pic>
      <p:pic>
        <p:nvPicPr>
          <p:cNvPr id="1029" name="Picture 5" descr="C:\Users\1\AppData\Local\Microsoft\Windows\Temporary Internet Files\Content.IE5\MMY9B807\MC900434381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6524" y="3786108"/>
            <a:ext cx="1357843" cy="1831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340768"/>
            <a:ext cx="633501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问答环节</a:t>
            </a:r>
            <a:endParaRPr lang="en-US" altLang="zh-CN" sz="6600" dirty="0" smtClean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endParaRPr lang="en-US" altLang="zh-CN" sz="6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  <a:p>
            <a:pPr algn="ctr"/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记住实践专题网站地址了么？</a:t>
            </a:r>
            <a:r>
              <a:rPr lang="en-US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uibeshijian.uibe.edu.cn</a:t>
            </a:r>
          </a:p>
          <a:p>
            <a:pPr algn="ctr"/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关注“贸大实践”人人、微信、微博了么？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300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资源与平台</a:t>
            </a:r>
            <a:endParaRPr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大学生社会实践教程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光明日报出版社出版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系列指导讲座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实践专题网站：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uibeshijian.uibe.edu.cn</a:t>
            </a:r>
          </a:p>
          <a:p>
            <a:pPr marL="0" indent="0"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管理与宣传平台，网上申报评审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媒体服务：“贸大实践”微博认证号，人人主页，微信                       公众账号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大量的留学生、校院为团队和硕博辅导员牵线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学校的重视与支持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09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95736" y="620688"/>
            <a:ext cx="4522462" cy="1470025"/>
          </a:xfrm>
        </p:spPr>
        <p:txBody>
          <a:bodyPr/>
          <a:lstStyle/>
          <a:p>
            <a:r>
              <a:rPr lang="zh-CN" altLang="en-US" sz="54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崔钟月</a:t>
            </a:r>
            <a:endParaRPr lang="zh-CN" altLang="en-US" sz="54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3568" y="1988840"/>
            <a:ext cx="8215370" cy="4071966"/>
          </a:xfrm>
        </p:spPr>
        <p:txBody>
          <a:bodyPr/>
          <a:lstStyle/>
          <a:p>
            <a:pPr algn="l"/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</a:t>
            </a: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校级组织团队及社团团队</a:t>
            </a: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代表，大学生</a:t>
            </a: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理论学术中心实践部</a:t>
            </a: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部长，</a:t>
            </a: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国际商学院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2012</a:t>
            </a: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级学生。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2013</a:t>
            </a: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年暑期社会实践赴阿拉善调研，团队获得“首都大学生暑期社会实践优秀团队”称号等，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2014</a:t>
            </a: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年寒假社会实践赴天津调研农村经济可持续发展，团队获得“校级精品团队”称号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2727</Words>
  <Application>Microsoft Office PowerPoint</Application>
  <PresentationFormat>全屏显示(4:3)</PresentationFormat>
  <Paragraphs>412</Paragraphs>
  <Slides>78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78</vt:i4>
      </vt:variant>
    </vt:vector>
  </HeadingPairs>
  <TitlesOfParts>
    <vt:vector size="79" baseType="lpstr">
      <vt:lpstr>Office 主题</vt:lpstr>
      <vt:lpstr>2014年暑期社会实践系列指导讲座第一场—— 经验交流会 </vt:lpstr>
      <vt:lpstr>什么是社会实践</vt:lpstr>
      <vt:lpstr>社会实践！</vt:lpstr>
      <vt:lpstr>我校社会实践流程</vt:lpstr>
      <vt:lpstr>我校社会实践管理</vt:lpstr>
      <vt:lpstr>社会实践有什么意义？</vt:lpstr>
      <vt:lpstr>怎样做好社会实践？</vt:lpstr>
      <vt:lpstr>资源与平台</vt:lpstr>
      <vt:lpstr>崔钟月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郭浩</vt:lpstr>
      <vt:lpstr>中华老字号杏花村“汾酒”品牌创新营销策略研究”  暑期社会实践                   经验报告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留学生怎么找|How to find your partner</vt:lpstr>
      <vt:lpstr>留学生好找吗|Are they easy to be found</vt:lpstr>
      <vt:lpstr>PowerPoint 演示文稿</vt:lpstr>
      <vt:lpstr> 谢谢！     欢迎有任何疑问再通过以下途径联系我：   郭浩              微信：353749256               电话：15810670001 </vt:lpstr>
      <vt:lpstr>刘雪彤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bj</dc:creator>
  <cp:lastModifiedBy>china</cp:lastModifiedBy>
  <cp:revision>104</cp:revision>
  <dcterms:created xsi:type="dcterms:W3CDTF">2013-10-30T09:04:50Z</dcterms:created>
  <dcterms:modified xsi:type="dcterms:W3CDTF">2014-04-19T09:52:07Z</dcterms:modified>
</cp:coreProperties>
</file>